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2" r:id="rId2"/>
    <p:sldId id="273" r:id="rId3"/>
    <p:sldId id="274" r:id="rId4"/>
    <p:sldId id="353" r:id="rId5"/>
    <p:sldId id="307" r:id="rId6"/>
    <p:sldId id="354" r:id="rId7"/>
    <p:sldId id="391" r:id="rId8"/>
    <p:sldId id="303" r:id="rId9"/>
    <p:sldId id="362" r:id="rId10"/>
    <p:sldId id="355" r:id="rId11"/>
    <p:sldId id="361" r:id="rId12"/>
    <p:sldId id="360" r:id="rId13"/>
    <p:sldId id="279" r:id="rId14"/>
    <p:sldId id="308" r:id="rId15"/>
    <p:sldId id="281" r:id="rId16"/>
    <p:sldId id="3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F5DF"/>
    <a:srgbClr val="CDEC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p:cViewPr varScale="1">
        <p:scale>
          <a:sx n="73" d="100"/>
          <a:sy n="73" d="100"/>
        </p:scale>
        <p:origin x="1320" y="72"/>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90A44730-6166-4307-9DEA-2738DC5E9A69}" type="datetimeFigureOut">
              <a:rPr lang="en-US" smtClean="0"/>
              <a:t>8/24/2019</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303232C-03A7-4598-A48F-99369471D7C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A44730-6166-4307-9DEA-2738DC5E9A69}"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3232C-03A7-4598-A48F-99369471D7C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1"/>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A44730-6166-4307-9DEA-2738DC5E9A69}"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3232C-03A7-4598-A48F-99369471D7C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A44730-6166-4307-9DEA-2738DC5E9A69}"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3232C-03A7-4598-A48F-99369471D7C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0A44730-6166-4307-9DEA-2738DC5E9A69}" type="datetimeFigureOut">
              <a:rPr lang="en-US" smtClean="0"/>
              <a:t>8/24/2019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3232C-03A7-4598-A48F-99369471D7C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0A44730-6166-4307-9DEA-2738DC5E9A69}" type="datetimeFigureOut">
              <a:rPr lang="en-US" smtClean="0"/>
              <a:t>8/24/2019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3232C-03A7-4598-A48F-99369471D7C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0A44730-6166-4307-9DEA-2738DC5E9A69}" type="datetimeFigureOut">
              <a:rPr lang="en-US" smtClean="0"/>
              <a:t>8/24/2019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03232C-03A7-4598-A48F-99369471D7C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0A44730-6166-4307-9DEA-2738DC5E9A69}" type="datetimeFigureOut">
              <a:rPr lang="en-US" smtClean="0"/>
              <a:t>8/24/2019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03232C-03A7-4598-A48F-99369471D7C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90A44730-6166-4307-9DEA-2738DC5E9A69}" type="datetimeFigureOut">
              <a:rPr lang="en-US" smtClean="0"/>
              <a:t>8/24/2019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03232C-03A7-4598-A48F-99369471D7C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1"/>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0A44730-6166-4307-9DEA-2738DC5E9A69}" type="datetimeFigureOut">
              <a:rPr lang="en-US" smtClean="0"/>
              <a:t>8/24/2019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3232C-03A7-4598-A48F-99369471D7C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0A44730-6166-4307-9DEA-2738DC5E9A69}" type="datetimeFigureOut">
              <a:rPr lang="en-US" smtClean="0"/>
              <a:t>8/24/2019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3232C-03A7-4598-A48F-99369471D7C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8" y="21103"/>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2" y="1055078"/>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0A44730-6166-4307-9DEA-2738DC5E9A69}" type="datetimeFigureOut">
              <a:rPr lang="en-US" smtClean="0"/>
              <a:t>8/24/2019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03232C-03A7-4598-A48F-99369471D7C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image" Target="../media/image37.png"/><Relationship Id="rId3" Type="http://schemas.microsoft.com/office/2007/relationships/hdphoto" Target="../media/hdphoto3.wdp"/><Relationship Id="rId7"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microsoft.com/office/2007/relationships/hdphoto" Target="../media/hdphoto4.wdp"/><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emf"/></Relationships>
</file>

<file path=ppt/slides/_rels/slide1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2.png"/><Relationship Id="rId7" Type="http://schemas.openxmlformats.org/officeDocument/2006/relationships/image" Target="../media/image44.png"/><Relationship Id="rId2" Type="http://schemas.openxmlformats.org/officeDocument/2006/relationships/image" Target="../media/image41.png"/><Relationship Id="rId1" Type="http://schemas.openxmlformats.org/officeDocument/2006/relationships/slideLayout" Target="../slideLayouts/slideLayout2.xml"/><Relationship Id="rId6" Type="http://schemas.microsoft.com/office/2007/relationships/hdphoto" Target="../media/hdphoto6.wdp"/><Relationship Id="rId11" Type="http://schemas.openxmlformats.org/officeDocument/2006/relationships/image" Target="../media/image48.png"/><Relationship Id="rId5" Type="http://schemas.openxmlformats.org/officeDocument/2006/relationships/image" Target="../media/image43.png"/><Relationship Id="rId10" Type="http://schemas.openxmlformats.org/officeDocument/2006/relationships/image" Target="../media/image47.png"/><Relationship Id="rId4" Type="http://schemas.microsoft.com/office/2007/relationships/hdphoto" Target="../media/hdphoto5.wdp"/><Relationship Id="rId9" Type="http://schemas.openxmlformats.org/officeDocument/2006/relationships/image" Target="../media/image46.png"/></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microsoft.com/office/2007/relationships/hdphoto" Target="../media/hdphoto5.wdp"/><Relationship Id="rId7"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9.png"/><Relationship Id="rId5" Type="http://schemas.microsoft.com/office/2007/relationships/hdphoto" Target="../media/hdphoto6.wdp"/><Relationship Id="rId10" Type="http://schemas.openxmlformats.org/officeDocument/2006/relationships/image" Target="../media/image50.png"/><Relationship Id="rId4" Type="http://schemas.openxmlformats.org/officeDocument/2006/relationships/image" Target="../media/image43.png"/><Relationship Id="rId9"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7.jpeg"/><Relationship Id="rId1" Type="http://schemas.openxmlformats.org/officeDocument/2006/relationships/slideLayout" Target="../slideLayouts/slideLayout2.xml"/><Relationship Id="rId4" Type="http://schemas.microsoft.com/office/2007/relationships/hdphoto" Target="../media/hdphoto7.wdp"/></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876800" y="1485474"/>
            <a:ext cx="3951966" cy="4915326"/>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485474"/>
            <a:ext cx="3124199" cy="4915326"/>
          </a:xfrm>
          <a:prstGeom prst="rect">
            <a:avLst/>
          </a:prstGeom>
          <a:ln/>
          <a:extLst/>
        </p:spPr>
        <p:style>
          <a:lnRef idx="0">
            <a:schemeClr val="accent6"/>
          </a:lnRef>
          <a:fillRef idx="3">
            <a:schemeClr val="accent6"/>
          </a:fillRef>
          <a:effectRef idx="3">
            <a:schemeClr val="accent6"/>
          </a:effectRef>
          <a:fontRef idx="minor">
            <a:schemeClr val="lt1"/>
          </a:fontRef>
        </p:style>
      </p:pic>
      <p:pic>
        <p:nvPicPr>
          <p:cNvPr id="5" name="Picture 4"/>
          <p:cNvPicPr>
            <a:picLocks noChangeAspect="1"/>
          </p:cNvPicPr>
          <p:nvPr/>
        </p:nvPicPr>
        <p:blipFill>
          <a:blip r:embed="rId4"/>
          <a:stretch>
            <a:fillRect/>
          </a:stretch>
        </p:blipFill>
        <p:spPr>
          <a:xfrm>
            <a:off x="1571625" y="0"/>
            <a:ext cx="7572375" cy="1228725"/>
          </a:xfrm>
          <a:prstGeom prst="rect">
            <a:avLst/>
          </a:prstGeom>
        </p:spPr>
      </p:pic>
      <p:sp>
        <p:nvSpPr>
          <p:cNvPr id="2" name="Title 1"/>
          <p:cNvSpPr>
            <a:spLocks noGrp="1"/>
          </p:cNvSpPr>
          <p:nvPr>
            <p:ph type="title"/>
          </p:nvPr>
        </p:nvSpPr>
        <p:spPr>
          <a:xfrm>
            <a:off x="1645920" y="42862"/>
            <a:ext cx="7498080" cy="1143000"/>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rtl="1"/>
            <a:r>
              <a:rPr lang="fa-IR" sz="2400" b="1" dirty="0" smtClean="0">
                <a:solidFill>
                  <a:schemeClr val="tx1"/>
                </a:solidFill>
                <a:effectLst/>
                <a:cs typeface="0 Compset" pitchFamily="2" charset="-78"/>
              </a:rPr>
              <a:t>آیا با هر مقدار صعود از هر پله ای از نردبان میتوان به پله ای دیگر جا به جا شد؟</a:t>
            </a:r>
            <a:br>
              <a:rPr lang="fa-IR" sz="2400" b="1" dirty="0" smtClean="0">
                <a:solidFill>
                  <a:schemeClr val="tx1"/>
                </a:solidFill>
                <a:effectLst/>
                <a:cs typeface="0 Compset" pitchFamily="2" charset="-78"/>
              </a:rPr>
            </a:br>
            <a:r>
              <a:rPr lang="fa-IR" sz="2400" b="1" dirty="0" smtClean="0">
                <a:solidFill>
                  <a:schemeClr val="tx1"/>
                </a:solidFill>
                <a:effectLst/>
                <a:cs typeface="0 Compset" pitchFamily="2" charset="-78"/>
              </a:rPr>
              <a:t> به نظر شما اگر مقدار انرژی دریافتی الکترون برای برانگیختگی </a:t>
            </a:r>
            <a:r>
              <a:rPr lang="fa-IR" sz="2400" b="1" dirty="0" smtClean="0">
                <a:solidFill>
                  <a:schemeClr val="tx2"/>
                </a:solidFill>
                <a:effectLst/>
                <a:cs typeface="0 Compset" pitchFamily="2" charset="-78"/>
              </a:rPr>
              <a:t>برابر</a:t>
            </a:r>
            <a:r>
              <a:rPr lang="fa-IR" sz="2400" b="1" dirty="0" smtClean="0">
                <a:solidFill>
                  <a:schemeClr val="tx1"/>
                </a:solidFill>
                <a:effectLst/>
                <a:cs typeface="0 Compset" pitchFamily="2" charset="-78"/>
              </a:rPr>
              <a:t> اختلاف انرژی دولایه نباشد( کمتر یا بیشتر باشد )، چه اتفاقی می افتد ؟</a:t>
            </a:r>
            <a:endParaRPr lang="en-US" sz="2400" b="1" dirty="0">
              <a:solidFill>
                <a:schemeClr val="tx1"/>
              </a:solidFill>
              <a:effectLst/>
              <a:cs typeface="0 Compset" pitchFamily="2" charset="-78"/>
            </a:endParaRPr>
          </a:p>
        </p:txBody>
      </p:sp>
    </p:spTree>
    <p:extLst>
      <p:ext uri="{BB962C8B-B14F-4D97-AF65-F5344CB8AC3E}">
        <p14:creationId xmlns:p14="http://schemas.microsoft.com/office/powerpoint/2010/main" val="21415262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1000"/>
                                        <p:tgtEl>
                                          <p:spTgt spid="1026"/>
                                        </p:tgtEl>
                                      </p:cBhvr>
                                    </p:animEffect>
                                    <p:anim calcmode="lin" valueType="num">
                                      <p:cBhvr>
                                        <p:cTn id="13" dur="1000" fill="hold"/>
                                        <p:tgtEl>
                                          <p:spTgt spid="1026"/>
                                        </p:tgtEl>
                                        <p:attrNameLst>
                                          <p:attrName>ppt_x</p:attrName>
                                        </p:attrNameLst>
                                      </p:cBhvr>
                                      <p:tavLst>
                                        <p:tav tm="0">
                                          <p:val>
                                            <p:strVal val="#ppt_x"/>
                                          </p:val>
                                        </p:tav>
                                        <p:tav tm="100000">
                                          <p:val>
                                            <p:strVal val="#ppt_x"/>
                                          </p:val>
                                        </p:tav>
                                      </p:tavLst>
                                    </p:anim>
                                    <p:anim calcmode="lin" valueType="num">
                                      <p:cBhvr>
                                        <p:cTn id="1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fontScale="90000"/>
          </a:bodyPr>
          <a:lstStyle/>
          <a:p>
            <a:pPr algn="ctr" rtl="1"/>
            <a:r>
              <a:rPr lang="fa-IR" sz="2700" b="1" dirty="0" smtClean="0">
                <a:solidFill>
                  <a:schemeClr val="tx1"/>
                </a:solidFill>
                <a:effectLst/>
                <a:cs typeface="0 Compset" pitchFamily="2" charset="-78"/>
              </a:rPr>
              <a:t>در گذشته زیر لایه ها را با کمک حروف ویژه ای که  برای</a:t>
            </a:r>
            <a:br>
              <a:rPr lang="fa-IR" sz="2700" b="1" dirty="0" smtClean="0">
                <a:solidFill>
                  <a:schemeClr val="tx1"/>
                </a:solidFill>
                <a:effectLst/>
                <a:cs typeface="0 Compset" pitchFamily="2" charset="-78"/>
              </a:rPr>
            </a:br>
            <a:r>
              <a:rPr lang="fa-IR" sz="2700" b="1" dirty="0" smtClean="0">
                <a:solidFill>
                  <a:schemeClr val="tx1"/>
                </a:solidFill>
                <a:effectLst/>
                <a:cs typeface="0 Compset" pitchFamily="2" charset="-78"/>
              </a:rPr>
              <a:t> توصیف خطوط طیفی به کار می رفت ، نشان می دادند .</a:t>
            </a:r>
            <a:r>
              <a:rPr lang="fa-IR" sz="2200" dirty="0" smtClean="0">
                <a:solidFill>
                  <a:schemeClr val="tx1"/>
                </a:solidFill>
                <a:effectLst/>
                <a:cs typeface="0 Compset" pitchFamily="2" charset="-78"/>
              </a:rPr>
              <a:t/>
            </a:r>
            <a:br>
              <a:rPr lang="fa-IR" sz="2200" dirty="0" smtClean="0">
                <a:solidFill>
                  <a:schemeClr val="tx1"/>
                </a:solidFill>
                <a:effectLst/>
                <a:cs typeface="0 Compset" pitchFamily="2" charset="-78"/>
              </a:rPr>
            </a:br>
            <a:endParaRPr lang="en-US" sz="2200" dirty="0">
              <a:solidFill>
                <a:schemeClr val="tx1"/>
              </a:solidFill>
              <a:effectLst/>
              <a:cs typeface="0 Compset" pitchFamily="2" charset="-78"/>
            </a:endParaRPr>
          </a:p>
        </p:txBody>
      </p:sp>
      <p:sp>
        <p:nvSpPr>
          <p:cNvPr id="3" name="Content Placeholder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9506" y="1600200"/>
            <a:ext cx="4543425" cy="466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2331" y="1701800"/>
            <a:ext cx="3495675" cy="454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038296"/>
            <a:ext cx="71913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770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circle(out)">
                                      <p:cBhvr>
                                        <p:cTn id="12" dur="2000"/>
                                        <p:tgtEl>
                                          <p:spTgt spid="614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wipe(down)">
                                      <p:cBhvr>
                                        <p:cTn id="17" dur="5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2" fill="hold" nodeType="clickEffect">
                                  <p:stCondLst>
                                    <p:cond delay="0"/>
                                  </p:stCondLst>
                                  <p:childTnLst>
                                    <p:set>
                                      <p:cBhvr>
                                        <p:cTn id="21" dur="1" fill="hold">
                                          <p:stCondLst>
                                            <p:cond delay="0"/>
                                          </p:stCondLst>
                                        </p:cTn>
                                        <p:tgtEl>
                                          <p:spTgt spid="6147"/>
                                        </p:tgtEl>
                                        <p:attrNameLst>
                                          <p:attrName>style.visibility</p:attrName>
                                        </p:attrNameLst>
                                      </p:cBhvr>
                                      <p:to>
                                        <p:strVal val="visible"/>
                                      </p:to>
                                    </p:set>
                                    <p:animEffect transition="in" filter="wheel(2)">
                                      <p:cBhvr>
                                        <p:cTn id="22"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fontScale="90000"/>
          </a:bodyPr>
          <a:lstStyle/>
          <a:p>
            <a:pPr algn="ctr" rtl="1"/>
            <a:r>
              <a:rPr lang="fa-IR" sz="2400" b="1" dirty="0" smtClean="0">
                <a:solidFill>
                  <a:schemeClr val="tx1"/>
                </a:solidFill>
                <a:effectLst/>
                <a:cs typeface="0 Compset" pitchFamily="2" charset="-78"/>
              </a:rPr>
              <a:t>نماد هر زیر لایۀ </a:t>
            </a:r>
            <a:r>
              <a:rPr lang="fa-IR" sz="2400" b="1" dirty="0" smtClean="0">
                <a:solidFill>
                  <a:srgbClr val="FF0000"/>
                </a:solidFill>
                <a:effectLst/>
                <a:cs typeface="0 Compset" pitchFamily="2" charset="-78"/>
              </a:rPr>
              <a:t>معین</a:t>
            </a:r>
            <a:r>
              <a:rPr lang="fa-IR" sz="2400" b="1" dirty="0" smtClean="0">
                <a:solidFill>
                  <a:schemeClr val="tx1"/>
                </a:solidFill>
                <a:effectLst/>
                <a:cs typeface="0 Compset" pitchFamily="2" charset="-78"/>
              </a:rPr>
              <a:t> با دو عدد کوانتومی اصلی (</a:t>
            </a:r>
            <a:r>
              <a:rPr lang="en-US" sz="2400" b="1" dirty="0" smtClean="0">
                <a:solidFill>
                  <a:schemeClr val="tx1"/>
                </a:solidFill>
                <a:effectLst/>
                <a:cs typeface="0 Compset" pitchFamily="2" charset="-78"/>
              </a:rPr>
              <a:t>n</a:t>
            </a:r>
            <a:r>
              <a:rPr lang="fa-IR" sz="2400" b="1" dirty="0" smtClean="0">
                <a:solidFill>
                  <a:schemeClr val="tx1"/>
                </a:solidFill>
                <a:effectLst/>
                <a:cs typeface="0 Compset" pitchFamily="2" charset="-78"/>
              </a:rPr>
              <a:t>) و فرعی(</a:t>
            </a:r>
            <a:r>
              <a:rPr lang="en-US" sz="2400" b="1" dirty="0" smtClean="0">
                <a:solidFill>
                  <a:schemeClr val="tx1"/>
                </a:solidFill>
                <a:effectLst/>
                <a:cs typeface="0 Compset" pitchFamily="2" charset="-78"/>
              </a:rPr>
              <a:t>l</a:t>
            </a:r>
            <a:r>
              <a:rPr lang="fa-IR" sz="2400" b="1" dirty="0" smtClean="0">
                <a:solidFill>
                  <a:schemeClr val="tx1"/>
                </a:solidFill>
                <a:effectLst/>
                <a:cs typeface="0 Compset" pitchFamily="2" charset="-78"/>
              </a:rPr>
              <a:t>) مشخص می شود ، به عبارت دیگر ،هر زیر لایه را می توان با نماد  </a:t>
            </a:r>
            <a:r>
              <a:rPr lang="en-US" sz="2400" b="1" dirty="0" err="1" smtClean="0">
                <a:solidFill>
                  <a:schemeClr val="tx1"/>
                </a:solidFill>
                <a:effectLst/>
                <a:cs typeface="0 Compset" pitchFamily="2" charset="-78"/>
              </a:rPr>
              <a:t>nl</a:t>
            </a:r>
            <a:r>
              <a:rPr lang="fa-IR" sz="2400" b="1" dirty="0" smtClean="0">
                <a:solidFill>
                  <a:schemeClr val="tx1"/>
                </a:solidFill>
                <a:effectLst/>
                <a:cs typeface="0 Compset" pitchFamily="2" charset="-78"/>
              </a:rPr>
              <a:t>  نمایش داد.</a:t>
            </a:r>
            <a:endParaRPr lang="en-US" sz="2400" b="1" dirty="0">
              <a:solidFill>
                <a:schemeClr val="tx1"/>
              </a:solidFill>
              <a:effectLst/>
              <a:cs typeface="0 Compset" pitchFamily="2" charset="-78"/>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828800"/>
            <a:ext cx="31527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828800"/>
            <a:ext cx="16097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2616035"/>
            <a:ext cx="3219450"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2762250"/>
            <a:ext cx="13525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3914775"/>
            <a:ext cx="1438275"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74623" y="4054805"/>
            <a:ext cx="318135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97629" y="5000625"/>
            <a:ext cx="12192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09878" y="5219700"/>
            <a:ext cx="317182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4692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barn(inVertical)">
                                      <p:cBhvr>
                                        <p:cTn id="12" dur="5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barn(inVertical)">
                                      <p:cBhvr>
                                        <p:cTn id="17" dur="500"/>
                                        <p:tgtEl>
                                          <p:spTgt spid="205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053"/>
                                        </p:tgtEl>
                                        <p:attrNameLst>
                                          <p:attrName>style.visibility</p:attrName>
                                        </p:attrNameLst>
                                      </p:cBhvr>
                                      <p:to>
                                        <p:strVal val="visible"/>
                                      </p:to>
                                    </p:set>
                                    <p:animEffect transition="in" filter="barn(inVertical)">
                                      <p:cBhvr>
                                        <p:cTn id="22" dur="500"/>
                                        <p:tgtEl>
                                          <p:spTgt spid="205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054"/>
                                        </p:tgtEl>
                                        <p:attrNameLst>
                                          <p:attrName>style.visibility</p:attrName>
                                        </p:attrNameLst>
                                      </p:cBhvr>
                                      <p:to>
                                        <p:strVal val="visible"/>
                                      </p:to>
                                    </p:set>
                                    <p:animEffect transition="in" filter="barn(inVertical)">
                                      <p:cBhvr>
                                        <p:cTn id="27" dur="500"/>
                                        <p:tgtEl>
                                          <p:spTgt spid="2054"/>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055"/>
                                        </p:tgtEl>
                                        <p:attrNameLst>
                                          <p:attrName>style.visibility</p:attrName>
                                        </p:attrNameLst>
                                      </p:cBhvr>
                                      <p:to>
                                        <p:strVal val="visible"/>
                                      </p:to>
                                    </p:set>
                                    <p:animEffect transition="in" filter="barn(inVertical)">
                                      <p:cBhvr>
                                        <p:cTn id="32" dur="500"/>
                                        <p:tgtEl>
                                          <p:spTgt spid="2055"/>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2056"/>
                                        </p:tgtEl>
                                        <p:attrNameLst>
                                          <p:attrName>style.visibility</p:attrName>
                                        </p:attrNameLst>
                                      </p:cBhvr>
                                      <p:to>
                                        <p:strVal val="visible"/>
                                      </p:to>
                                    </p:set>
                                    <p:animEffect transition="in" filter="barn(inVertical)">
                                      <p:cBhvr>
                                        <p:cTn id="37" dur="500"/>
                                        <p:tgtEl>
                                          <p:spTgt spid="2056"/>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2057"/>
                                        </p:tgtEl>
                                        <p:attrNameLst>
                                          <p:attrName>style.visibility</p:attrName>
                                        </p:attrNameLst>
                                      </p:cBhvr>
                                      <p:to>
                                        <p:strVal val="visible"/>
                                      </p:to>
                                    </p:set>
                                    <p:animEffect transition="in" filter="barn(inVertical)">
                                      <p:cBhvr>
                                        <p:cTn id="42" dur="500"/>
                                        <p:tgtEl>
                                          <p:spTgt spid="2057"/>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2058"/>
                                        </p:tgtEl>
                                        <p:attrNameLst>
                                          <p:attrName>style.visibility</p:attrName>
                                        </p:attrNameLst>
                                      </p:cBhvr>
                                      <p:to>
                                        <p:strVal val="visible"/>
                                      </p:to>
                                    </p:set>
                                    <p:animEffect transition="in" filter="barn(inVertical)">
                                      <p:cBhvr>
                                        <p:cTn id="47" dur="5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7"/>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harpenSoften amount="5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897087" y="1569505"/>
            <a:ext cx="6602261" cy="4689590"/>
          </a:xfrm>
          <a:prstGeom prst="rect">
            <a:avLst/>
          </a:prstGeom>
        </p:spPr>
        <p:style>
          <a:lnRef idx="1">
            <a:schemeClr val="accent3"/>
          </a:lnRef>
          <a:fillRef idx="3">
            <a:schemeClr val="accent3"/>
          </a:fillRef>
          <a:effectRef idx="2">
            <a:schemeClr val="accent3"/>
          </a:effectRef>
          <a:fontRef idx="minor">
            <a:schemeClr val="lt1"/>
          </a:fontRef>
        </p:style>
      </p:pic>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rtl="1"/>
            <a:r>
              <a:rPr lang="fa-IR" sz="2200" b="1" dirty="0" smtClean="0">
                <a:solidFill>
                  <a:schemeClr val="tx1"/>
                </a:solidFill>
                <a:effectLst/>
                <a:cs typeface="0 Compset" pitchFamily="2" charset="-78"/>
              </a:rPr>
              <a:t>می دانیم اعداد مجاز برای عدد کوانتومی اصلی  </a:t>
            </a:r>
            <a:r>
              <a:rPr lang="fa-IR" sz="2200" b="1" dirty="0">
                <a:solidFill>
                  <a:srgbClr val="FF0000"/>
                </a:solidFill>
                <a:effectLst/>
                <a:cs typeface="0 Compset" pitchFamily="2" charset="-78"/>
              </a:rPr>
              <a:t> </a:t>
            </a:r>
            <a:r>
              <a:rPr lang="fa-IR" sz="2200" b="1" dirty="0" smtClean="0">
                <a:solidFill>
                  <a:srgbClr val="FF0000"/>
                </a:solidFill>
                <a:effectLst/>
                <a:cs typeface="0 Compset" pitchFamily="2" charset="-78"/>
              </a:rPr>
              <a:t>                </a:t>
            </a:r>
            <a:r>
              <a:rPr lang="fa-IR" sz="2200" b="1" dirty="0" smtClean="0">
                <a:solidFill>
                  <a:schemeClr val="tx1"/>
                </a:solidFill>
                <a:effectLst/>
                <a:cs typeface="0 Compset" pitchFamily="2" charset="-78"/>
              </a:rPr>
              <a:t>می باشد .</a:t>
            </a:r>
            <a:br>
              <a:rPr lang="fa-IR" sz="2200" b="1" dirty="0" smtClean="0">
                <a:solidFill>
                  <a:schemeClr val="tx1"/>
                </a:solidFill>
                <a:effectLst/>
                <a:cs typeface="0 Compset" pitchFamily="2" charset="-78"/>
              </a:rPr>
            </a:br>
            <a:endParaRPr lang="en-US" sz="2200" b="1" dirty="0">
              <a:solidFill>
                <a:schemeClr val="tx1"/>
              </a:solidFill>
              <a:effectLst/>
              <a:cs typeface="0 Compset" pitchFamily="2" charset="-78"/>
            </a:endParaRPr>
          </a:p>
        </p:txBody>
      </p:sp>
      <p:sp>
        <p:nvSpPr>
          <p:cNvPr id="3" name="Content Placeholder 2"/>
          <p:cNvSpPr>
            <a:spLocks noGrp="1"/>
          </p:cNvSpPr>
          <p:nvPr>
            <p:ph idx="1"/>
          </p:nvPr>
        </p:nvSpPr>
        <p:spPr/>
        <p:txBody>
          <a:bodyPr/>
          <a:lstStyle/>
          <a:p>
            <a:endParaRPr lang="en-US" dirty="0"/>
          </a:p>
        </p:txBody>
      </p:sp>
      <p:pic>
        <p:nvPicPr>
          <p:cNvPr id="4099" name="Picture 3"/>
          <p:cNvPicPr>
            <a:picLocks noChangeAspect="1" noChangeArrowheads="1"/>
          </p:cNvPicPr>
          <p:nvPr/>
        </p:nvPicPr>
        <p:blipFill>
          <a:blip r:embed="rId4">
            <a:duotone>
              <a:prstClr val="black"/>
              <a:schemeClr val="accent6">
                <a:tint val="45000"/>
                <a:satMod val="400000"/>
              </a:schemeClr>
            </a:duoton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869948" y="1548047"/>
            <a:ext cx="6629400" cy="4700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6">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4343400" y="4546146"/>
            <a:ext cx="209550" cy="254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7">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4343400" y="5922731"/>
            <a:ext cx="334987" cy="249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990600"/>
            <a:ext cx="3924300"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9"/>
          <a:stretch>
            <a:fillRect/>
          </a:stretch>
        </p:blipFill>
        <p:spPr>
          <a:xfrm>
            <a:off x="3378413" y="571406"/>
            <a:ext cx="571625" cy="254063"/>
          </a:xfrm>
          <a:prstGeom prst="rect">
            <a:avLst/>
          </a:prstGeom>
        </p:spPr>
      </p:pic>
      <p:pic>
        <p:nvPicPr>
          <p:cNvPr id="5" name="Picture 4"/>
          <p:cNvPicPr>
            <a:picLocks noChangeAspect="1"/>
          </p:cNvPicPr>
          <p:nvPr/>
        </p:nvPicPr>
        <p:blipFill>
          <a:blip r:embed="rId10"/>
          <a:stretch>
            <a:fillRect/>
          </a:stretch>
        </p:blipFill>
        <p:spPr>
          <a:xfrm>
            <a:off x="5943600" y="5105400"/>
            <a:ext cx="209550" cy="247650"/>
          </a:xfrm>
          <a:prstGeom prst="rect">
            <a:avLst/>
          </a:prstGeom>
        </p:spPr>
      </p:pic>
      <p:pic>
        <p:nvPicPr>
          <p:cNvPr id="6" name="Picture 5"/>
          <p:cNvPicPr>
            <a:picLocks noChangeAspect="1"/>
          </p:cNvPicPr>
          <p:nvPr/>
        </p:nvPicPr>
        <p:blipFill>
          <a:blip r:embed="rId11"/>
          <a:stretch>
            <a:fillRect/>
          </a:stretch>
        </p:blipFill>
        <p:spPr>
          <a:xfrm>
            <a:off x="1576899" y="385297"/>
            <a:ext cx="640375" cy="372218"/>
          </a:xfrm>
          <a:prstGeom prst="rect">
            <a:avLst/>
          </a:prstGeom>
        </p:spPr>
      </p:pic>
    </p:spTree>
    <p:extLst>
      <p:ext uri="{BB962C8B-B14F-4D97-AF65-F5344CB8AC3E}">
        <p14:creationId xmlns:p14="http://schemas.microsoft.com/office/powerpoint/2010/main" val="1944692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style.rotation</p:attrName>
                                        </p:attrNameLst>
                                      </p:cBhvr>
                                      <p:tavLst>
                                        <p:tav tm="0">
                                          <p:val>
                                            <p:fltVal val="90"/>
                                          </p:val>
                                        </p:tav>
                                        <p:tav tm="100000">
                                          <p:val>
                                            <p:fltVal val="0"/>
                                          </p:val>
                                        </p:tav>
                                      </p:tavLst>
                                    </p:anim>
                                    <p:animEffect transition="in" filter="fade">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32"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circle(out)">
                                      <p:cBhvr>
                                        <p:cTn id="20" dur="2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nodeType="clickEffect">
                                  <p:stCondLst>
                                    <p:cond delay="0"/>
                                  </p:stCondLst>
                                  <p:childTnLst>
                                    <p:set>
                                      <p:cBhvr>
                                        <p:cTn id="32" dur="1" fill="hold">
                                          <p:stCondLst>
                                            <p:cond delay="0"/>
                                          </p:stCondLst>
                                        </p:cTn>
                                        <p:tgtEl>
                                          <p:spTgt spid="4102"/>
                                        </p:tgtEl>
                                        <p:attrNameLst>
                                          <p:attrName>style.visibility</p:attrName>
                                        </p:attrNameLst>
                                      </p:cBhvr>
                                      <p:to>
                                        <p:strVal val="visible"/>
                                      </p:to>
                                    </p:set>
                                    <p:animEffect transition="in" filter="wipe(right)">
                                      <p:cBhvr>
                                        <p:cTn id="33" dur="500"/>
                                        <p:tgtEl>
                                          <p:spTgt spid="4102"/>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4099"/>
                                        </p:tgtEl>
                                        <p:attrNameLst>
                                          <p:attrName>style.visibility</p:attrName>
                                        </p:attrNameLst>
                                      </p:cBhvr>
                                      <p:to>
                                        <p:strVal val="visible"/>
                                      </p:to>
                                    </p:set>
                                    <p:animEffect transition="in" filter="wheel(1)">
                                      <p:cBhvr>
                                        <p:cTn id="38" dur="2000"/>
                                        <p:tgtEl>
                                          <p:spTgt spid="4099"/>
                                        </p:tgtEl>
                                      </p:cBhvr>
                                    </p:animEffect>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80">
                                          <p:stCondLst>
                                            <p:cond delay="0"/>
                                          </p:stCondLst>
                                        </p:cTn>
                                        <p:tgtEl>
                                          <p:spTgt spid="5"/>
                                        </p:tgtEl>
                                      </p:cBhvr>
                                    </p:animEffect>
                                    <p:anim calcmode="lin" valueType="num">
                                      <p:cBhvr>
                                        <p:cTn id="4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9" dur="26">
                                          <p:stCondLst>
                                            <p:cond delay="650"/>
                                          </p:stCondLst>
                                        </p:cTn>
                                        <p:tgtEl>
                                          <p:spTgt spid="5"/>
                                        </p:tgtEl>
                                      </p:cBhvr>
                                      <p:to x="100000" y="60000"/>
                                    </p:animScale>
                                    <p:animScale>
                                      <p:cBhvr>
                                        <p:cTn id="50" dur="166" decel="50000">
                                          <p:stCondLst>
                                            <p:cond delay="676"/>
                                          </p:stCondLst>
                                        </p:cTn>
                                        <p:tgtEl>
                                          <p:spTgt spid="5"/>
                                        </p:tgtEl>
                                      </p:cBhvr>
                                      <p:to x="100000" y="100000"/>
                                    </p:animScale>
                                    <p:animScale>
                                      <p:cBhvr>
                                        <p:cTn id="51" dur="26">
                                          <p:stCondLst>
                                            <p:cond delay="1312"/>
                                          </p:stCondLst>
                                        </p:cTn>
                                        <p:tgtEl>
                                          <p:spTgt spid="5"/>
                                        </p:tgtEl>
                                      </p:cBhvr>
                                      <p:to x="100000" y="80000"/>
                                    </p:animScale>
                                    <p:animScale>
                                      <p:cBhvr>
                                        <p:cTn id="52" dur="166" decel="50000">
                                          <p:stCondLst>
                                            <p:cond delay="1338"/>
                                          </p:stCondLst>
                                        </p:cTn>
                                        <p:tgtEl>
                                          <p:spTgt spid="5"/>
                                        </p:tgtEl>
                                      </p:cBhvr>
                                      <p:to x="100000" y="100000"/>
                                    </p:animScale>
                                    <p:animScale>
                                      <p:cBhvr>
                                        <p:cTn id="53" dur="26">
                                          <p:stCondLst>
                                            <p:cond delay="1642"/>
                                          </p:stCondLst>
                                        </p:cTn>
                                        <p:tgtEl>
                                          <p:spTgt spid="5"/>
                                        </p:tgtEl>
                                      </p:cBhvr>
                                      <p:to x="100000" y="90000"/>
                                    </p:animScale>
                                    <p:animScale>
                                      <p:cBhvr>
                                        <p:cTn id="54" dur="166" decel="50000">
                                          <p:stCondLst>
                                            <p:cond delay="1668"/>
                                          </p:stCondLst>
                                        </p:cTn>
                                        <p:tgtEl>
                                          <p:spTgt spid="5"/>
                                        </p:tgtEl>
                                      </p:cBhvr>
                                      <p:to x="100000" y="100000"/>
                                    </p:animScale>
                                    <p:animScale>
                                      <p:cBhvr>
                                        <p:cTn id="55" dur="26">
                                          <p:stCondLst>
                                            <p:cond delay="1808"/>
                                          </p:stCondLst>
                                        </p:cTn>
                                        <p:tgtEl>
                                          <p:spTgt spid="5"/>
                                        </p:tgtEl>
                                      </p:cBhvr>
                                      <p:to x="100000" y="95000"/>
                                    </p:animScale>
                                    <p:animScale>
                                      <p:cBhvr>
                                        <p:cTn id="56" dur="166" decel="50000">
                                          <p:stCondLst>
                                            <p:cond delay="1834"/>
                                          </p:stCondLst>
                                        </p:cTn>
                                        <p:tgtEl>
                                          <p:spTgt spid="5"/>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4100"/>
                                        </p:tgtEl>
                                        <p:attrNameLst>
                                          <p:attrName>style.visibility</p:attrName>
                                        </p:attrNameLst>
                                      </p:cBhvr>
                                      <p:to>
                                        <p:strVal val="visible"/>
                                      </p:to>
                                    </p:set>
                                    <p:animEffect transition="in" filter="wipe(down)">
                                      <p:cBhvr>
                                        <p:cTn id="61" dur="580">
                                          <p:stCondLst>
                                            <p:cond delay="0"/>
                                          </p:stCondLst>
                                        </p:cTn>
                                        <p:tgtEl>
                                          <p:spTgt spid="4100"/>
                                        </p:tgtEl>
                                      </p:cBhvr>
                                    </p:animEffect>
                                    <p:anim calcmode="lin" valueType="num">
                                      <p:cBhvr>
                                        <p:cTn id="62"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67" dur="26">
                                          <p:stCondLst>
                                            <p:cond delay="650"/>
                                          </p:stCondLst>
                                        </p:cTn>
                                        <p:tgtEl>
                                          <p:spTgt spid="4100"/>
                                        </p:tgtEl>
                                      </p:cBhvr>
                                      <p:to x="100000" y="60000"/>
                                    </p:animScale>
                                    <p:animScale>
                                      <p:cBhvr>
                                        <p:cTn id="68" dur="166" decel="50000">
                                          <p:stCondLst>
                                            <p:cond delay="676"/>
                                          </p:stCondLst>
                                        </p:cTn>
                                        <p:tgtEl>
                                          <p:spTgt spid="4100"/>
                                        </p:tgtEl>
                                      </p:cBhvr>
                                      <p:to x="100000" y="100000"/>
                                    </p:animScale>
                                    <p:animScale>
                                      <p:cBhvr>
                                        <p:cTn id="69" dur="26">
                                          <p:stCondLst>
                                            <p:cond delay="1312"/>
                                          </p:stCondLst>
                                        </p:cTn>
                                        <p:tgtEl>
                                          <p:spTgt spid="4100"/>
                                        </p:tgtEl>
                                      </p:cBhvr>
                                      <p:to x="100000" y="80000"/>
                                    </p:animScale>
                                    <p:animScale>
                                      <p:cBhvr>
                                        <p:cTn id="70" dur="166" decel="50000">
                                          <p:stCondLst>
                                            <p:cond delay="1338"/>
                                          </p:stCondLst>
                                        </p:cTn>
                                        <p:tgtEl>
                                          <p:spTgt spid="4100"/>
                                        </p:tgtEl>
                                      </p:cBhvr>
                                      <p:to x="100000" y="100000"/>
                                    </p:animScale>
                                    <p:animScale>
                                      <p:cBhvr>
                                        <p:cTn id="71" dur="26">
                                          <p:stCondLst>
                                            <p:cond delay="1642"/>
                                          </p:stCondLst>
                                        </p:cTn>
                                        <p:tgtEl>
                                          <p:spTgt spid="4100"/>
                                        </p:tgtEl>
                                      </p:cBhvr>
                                      <p:to x="100000" y="90000"/>
                                    </p:animScale>
                                    <p:animScale>
                                      <p:cBhvr>
                                        <p:cTn id="72" dur="166" decel="50000">
                                          <p:stCondLst>
                                            <p:cond delay="1668"/>
                                          </p:stCondLst>
                                        </p:cTn>
                                        <p:tgtEl>
                                          <p:spTgt spid="4100"/>
                                        </p:tgtEl>
                                      </p:cBhvr>
                                      <p:to x="100000" y="100000"/>
                                    </p:animScale>
                                    <p:animScale>
                                      <p:cBhvr>
                                        <p:cTn id="73" dur="26">
                                          <p:stCondLst>
                                            <p:cond delay="1808"/>
                                          </p:stCondLst>
                                        </p:cTn>
                                        <p:tgtEl>
                                          <p:spTgt spid="4100"/>
                                        </p:tgtEl>
                                      </p:cBhvr>
                                      <p:to x="100000" y="95000"/>
                                    </p:animScale>
                                    <p:animScale>
                                      <p:cBhvr>
                                        <p:cTn id="74" dur="166" decel="50000">
                                          <p:stCondLst>
                                            <p:cond delay="1834"/>
                                          </p:stCondLst>
                                        </p:cTn>
                                        <p:tgtEl>
                                          <p:spTgt spid="4100"/>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4101"/>
                                        </p:tgtEl>
                                        <p:attrNameLst>
                                          <p:attrName>style.visibility</p:attrName>
                                        </p:attrNameLst>
                                      </p:cBhvr>
                                      <p:to>
                                        <p:strVal val="visible"/>
                                      </p:to>
                                    </p:set>
                                    <p:animEffect transition="in" filter="wipe(down)">
                                      <p:cBhvr>
                                        <p:cTn id="79" dur="580">
                                          <p:stCondLst>
                                            <p:cond delay="0"/>
                                          </p:stCondLst>
                                        </p:cTn>
                                        <p:tgtEl>
                                          <p:spTgt spid="4101"/>
                                        </p:tgtEl>
                                      </p:cBhvr>
                                    </p:animEffect>
                                    <p:anim calcmode="lin" valueType="num">
                                      <p:cBhvr>
                                        <p:cTn id="80" dur="1822" tmFilter="0,0; 0.14,0.36; 0.43,0.73; 0.71,0.91; 1.0,1.0">
                                          <p:stCondLst>
                                            <p:cond delay="0"/>
                                          </p:stCondLst>
                                        </p:cTn>
                                        <p:tgtEl>
                                          <p:spTgt spid="4101"/>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4101"/>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4101"/>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4101"/>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4101"/>
                                        </p:tgtEl>
                                        <p:attrNameLst>
                                          <p:attrName>ppt_y</p:attrName>
                                        </p:attrNameLst>
                                      </p:cBhvr>
                                      <p:tavLst>
                                        <p:tav tm="0" fmla="#ppt_y-sin(pi*$)/81">
                                          <p:val>
                                            <p:fltVal val="0"/>
                                          </p:val>
                                        </p:tav>
                                        <p:tav tm="100000">
                                          <p:val>
                                            <p:fltVal val="1"/>
                                          </p:val>
                                        </p:tav>
                                      </p:tavLst>
                                    </p:anim>
                                    <p:animScale>
                                      <p:cBhvr>
                                        <p:cTn id="85" dur="26">
                                          <p:stCondLst>
                                            <p:cond delay="650"/>
                                          </p:stCondLst>
                                        </p:cTn>
                                        <p:tgtEl>
                                          <p:spTgt spid="4101"/>
                                        </p:tgtEl>
                                      </p:cBhvr>
                                      <p:to x="100000" y="60000"/>
                                    </p:animScale>
                                    <p:animScale>
                                      <p:cBhvr>
                                        <p:cTn id="86" dur="166" decel="50000">
                                          <p:stCondLst>
                                            <p:cond delay="676"/>
                                          </p:stCondLst>
                                        </p:cTn>
                                        <p:tgtEl>
                                          <p:spTgt spid="4101"/>
                                        </p:tgtEl>
                                      </p:cBhvr>
                                      <p:to x="100000" y="100000"/>
                                    </p:animScale>
                                    <p:animScale>
                                      <p:cBhvr>
                                        <p:cTn id="87" dur="26">
                                          <p:stCondLst>
                                            <p:cond delay="1312"/>
                                          </p:stCondLst>
                                        </p:cTn>
                                        <p:tgtEl>
                                          <p:spTgt spid="4101"/>
                                        </p:tgtEl>
                                      </p:cBhvr>
                                      <p:to x="100000" y="80000"/>
                                    </p:animScale>
                                    <p:animScale>
                                      <p:cBhvr>
                                        <p:cTn id="88" dur="166" decel="50000">
                                          <p:stCondLst>
                                            <p:cond delay="1338"/>
                                          </p:stCondLst>
                                        </p:cTn>
                                        <p:tgtEl>
                                          <p:spTgt spid="4101"/>
                                        </p:tgtEl>
                                      </p:cBhvr>
                                      <p:to x="100000" y="100000"/>
                                    </p:animScale>
                                    <p:animScale>
                                      <p:cBhvr>
                                        <p:cTn id="89" dur="26">
                                          <p:stCondLst>
                                            <p:cond delay="1642"/>
                                          </p:stCondLst>
                                        </p:cTn>
                                        <p:tgtEl>
                                          <p:spTgt spid="4101"/>
                                        </p:tgtEl>
                                      </p:cBhvr>
                                      <p:to x="100000" y="90000"/>
                                    </p:animScale>
                                    <p:animScale>
                                      <p:cBhvr>
                                        <p:cTn id="90" dur="166" decel="50000">
                                          <p:stCondLst>
                                            <p:cond delay="1668"/>
                                          </p:stCondLst>
                                        </p:cTn>
                                        <p:tgtEl>
                                          <p:spTgt spid="4101"/>
                                        </p:tgtEl>
                                      </p:cBhvr>
                                      <p:to x="100000" y="100000"/>
                                    </p:animScale>
                                    <p:animScale>
                                      <p:cBhvr>
                                        <p:cTn id="91" dur="26">
                                          <p:stCondLst>
                                            <p:cond delay="1808"/>
                                          </p:stCondLst>
                                        </p:cTn>
                                        <p:tgtEl>
                                          <p:spTgt spid="4101"/>
                                        </p:tgtEl>
                                      </p:cBhvr>
                                      <p:to x="100000" y="95000"/>
                                    </p:animScale>
                                    <p:animScale>
                                      <p:cBhvr>
                                        <p:cTn id="92" dur="166" decel="50000">
                                          <p:stCondLst>
                                            <p:cond delay="1834"/>
                                          </p:stCondLst>
                                        </p:cTn>
                                        <p:tgtEl>
                                          <p:spTgt spid="410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fontScale="90000"/>
          </a:bodyPr>
          <a:lstStyle/>
          <a:p>
            <a:pPr algn="ctr" rtl="1"/>
            <a:r>
              <a:rPr lang="fa-IR" sz="2200" b="1" dirty="0" smtClean="0">
                <a:solidFill>
                  <a:schemeClr val="tx1"/>
                </a:solidFill>
                <a:effectLst/>
                <a:cs typeface="0 Compset" pitchFamily="2" charset="-78"/>
              </a:rPr>
              <a:t>الکترو ن های موجود در یک اتم پیرامون هسته به گونۀ ویژ ای توزیع می شوند</a:t>
            </a:r>
            <a:br>
              <a:rPr lang="fa-IR" sz="2200" b="1" dirty="0" smtClean="0">
                <a:solidFill>
                  <a:schemeClr val="tx1"/>
                </a:solidFill>
                <a:effectLst/>
                <a:cs typeface="0 Compset" pitchFamily="2" charset="-78"/>
              </a:rPr>
            </a:br>
            <a:r>
              <a:rPr lang="fa-IR" sz="2200" b="1" dirty="0" smtClean="0">
                <a:solidFill>
                  <a:schemeClr val="tx1"/>
                </a:solidFill>
                <a:effectLst/>
                <a:cs typeface="0 Compset" pitchFamily="2" charset="-78"/>
              </a:rPr>
              <a:t>توزیعی که </a:t>
            </a:r>
            <a:r>
              <a:rPr lang="fa-IR" sz="2200" b="1" dirty="0" smtClean="0">
                <a:solidFill>
                  <a:srgbClr val="FF0000"/>
                </a:solidFill>
                <a:effectLst/>
                <a:cs typeface="0 Compset" pitchFamily="2" charset="-78"/>
              </a:rPr>
              <a:t>آرایش الکترونی اتم </a:t>
            </a:r>
            <a:r>
              <a:rPr lang="fa-IR" sz="2200" b="1" dirty="0" smtClean="0">
                <a:solidFill>
                  <a:schemeClr val="tx1"/>
                </a:solidFill>
                <a:effectLst/>
                <a:cs typeface="0 Compset" pitchFamily="2" charset="-78"/>
              </a:rPr>
              <a:t>نامیده می شود . </a:t>
            </a:r>
            <a:br>
              <a:rPr lang="fa-IR" sz="2200" b="1" dirty="0" smtClean="0">
                <a:solidFill>
                  <a:schemeClr val="tx1"/>
                </a:solidFill>
                <a:effectLst/>
                <a:cs typeface="0 Compset" pitchFamily="2" charset="-78"/>
              </a:rPr>
            </a:br>
            <a:endParaRPr lang="en-US" sz="2200" b="1" dirty="0">
              <a:solidFill>
                <a:schemeClr val="tx1"/>
              </a:solidFill>
              <a:effectLst/>
              <a:cs typeface="0 Compset" pitchFamily="2" charset="-78"/>
            </a:endParaRPr>
          </a:p>
        </p:txBody>
      </p:sp>
      <p:sp>
        <p:nvSpPr>
          <p:cNvPr id="3" name="Content Placeholder 2"/>
          <p:cNvSpPr>
            <a:spLocks noGrp="1"/>
          </p:cNvSpPr>
          <p:nvPr>
            <p:ph idx="1"/>
          </p:nvPr>
        </p:nvSpPr>
        <p:spPr/>
        <p:txBody>
          <a:bodyPr/>
          <a:lstStyle/>
          <a:p>
            <a:pPr marL="82296" indent="0">
              <a:buNone/>
            </a:pPr>
            <a:endParaRPr lang="en-US"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244871"/>
            <a:ext cx="54292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114800" y="2447925"/>
            <a:ext cx="914400"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5">
            <a:duotone>
              <a:schemeClr val="accent4">
                <a:shade val="45000"/>
                <a:satMod val="135000"/>
              </a:schemeClr>
              <a:prstClr val="white"/>
            </a:duoton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065692" y="2663784"/>
            <a:ext cx="12477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1704975"/>
            <a:ext cx="9810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5"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2943" y="1879023"/>
            <a:ext cx="20859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6"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1800" y="4410075"/>
            <a:ext cx="286702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7"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22967" y="1879023"/>
            <a:ext cx="381000" cy="75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62137" y="990600"/>
            <a:ext cx="63341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42622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Effect transition="in" filter="barn(inVertical)">
                                      <p:cBhvr>
                                        <p:cTn id="14" dur="500"/>
                                        <p:tgtEl>
                                          <p:spTgt spid="614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3077"/>
                                        </p:tgtEl>
                                        <p:attrNameLst>
                                          <p:attrName>style.visibility</p:attrName>
                                        </p:attrNameLst>
                                      </p:cBhvr>
                                      <p:to>
                                        <p:strVal val="visible"/>
                                      </p:to>
                                    </p:set>
                                    <p:anim calcmode="lin" valueType="num">
                                      <p:cBhvr additive="base">
                                        <p:cTn id="19" dur="500" fill="hold"/>
                                        <p:tgtEl>
                                          <p:spTgt spid="3077"/>
                                        </p:tgtEl>
                                        <p:attrNameLst>
                                          <p:attrName>ppt_x</p:attrName>
                                        </p:attrNameLst>
                                      </p:cBhvr>
                                      <p:tavLst>
                                        <p:tav tm="0">
                                          <p:val>
                                            <p:strVal val="0-#ppt_w/2"/>
                                          </p:val>
                                        </p:tav>
                                        <p:tav tm="100000">
                                          <p:val>
                                            <p:strVal val="#ppt_x"/>
                                          </p:val>
                                        </p:tav>
                                      </p:tavLst>
                                    </p:anim>
                                    <p:anim calcmode="lin" valueType="num">
                                      <p:cBhvr additive="base">
                                        <p:cTn id="20" dur="500" fill="hold"/>
                                        <p:tgtEl>
                                          <p:spTgt spid="3077"/>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86"/>
                                        </p:tgtEl>
                                        <p:attrNameLst>
                                          <p:attrName>style.visibility</p:attrName>
                                        </p:attrNameLst>
                                      </p:cBhvr>
                                      <p:to>
                                        <p:strVal val="visible"/>
                                      </p:to>
                                    </p:set>
                                    <p:anim calcmode="lin" valueType="num">
                                      <p:cBhvr additive="base">
                                        <p:cTn id="25" dur="500" fill="hold"/>
                                        <p:tgtEl>
                                          <p:spTgt spid="3086"/>
                                        </p:tgtEl>
                                        <p:attrNameLst>
                                          <p:attrName>ppt_x</p:attrName>
                                        </p:attrNameLst>
                                      </p:cBhvr>
                                      <p:tavLst>
                                        <p:tav tm="0">
                                          <p:val>
                                            <p:strVal val="#ppt_x"/>
                                          </p:val>
                                        </p:tav>
                                        <p:tav tm="100000">
                                          <p:val>
                                            <p:strVal val="#ppt_x"/>
                                          </p:val>
                                        </p:tav>
                                      </p:tavLst>
                                    </p:anim>
                                    <p:anim calcmode="lin" valueType="num">
                                      <p:cBhvr additive="base">
                                        <p:cTn id="26" dur="500" fill="hold"/>
                                        <p:tgtEl>
                                          <p:spTgt spid="308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3079"/>
                                        </p:tgtEl>
                                        <p:attrNameLst>
                                          <p:attrName>style.visibility</p:attrName>
                                        </p:attrNameLst>
                                      </p:cBhvr>
                                      <p:to>
                                        <p:strVal val="visible"/>
                                      </p:to>
                                    </p:set>
                                    <p:animEffect transition="in" filter="wheel(1)">
                                      <p:cBhvr>
                                        <p:cTn id="31" dur="2000"/>
                                        <p:tgtEl>
                                          <p:spTgt spid="3079"/>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1" fill="hold" nodeType="clickEffect">
                                  <p:stCondLst>
                                    <p:cond delay="0"/>
                                  </p:stCondLst>
                                  <p:childTnLst>
                                    <p:set>
                                      <p:cBhvr>
                                        <p:cTn id="35" dur="1" fill="hold">
                                          <p:stCondLst>
                                            <p:cond delay="0"/>
                                          </p:stCondLst>
                                        </p:cTn>
                                        <p:tgtEl>
                                          <p:spTgt spid="3083"/>
                                        </p:tgtEl>
                                        <p:attrNameLst>
                                          <p:attrName>style.visibility</p:attrName>
                                        </p:attrNameLst>
                                      </p:cBhvr>
                                      <p:to>
                                        <p:strVal val="visible"/>
                                      </p:to>
                                    </p:set>
                                    <p:anim calcmode="lin" valueType="num">
                                      <p:cBhvr additive="base">
                                        <p:cTn id="36" dur="500" fill="hold"/>
                                        <p:tgtEl>
                                          <p:spTgt spid="3083"/>
                                        </p:tgtEl>
                                        <p:attrNameLst>
                                          <p:attrName>ppt_x</p:attrName>
                                        </p:attrNameLst>
                                      </p:cBhvr>
                                      <p:tavLst>
                                        <p:tav tm="0">
                                          <p:val>
                                            <p:strVal val="#ppt_x"/>
                                          </p:val>
                                        </p:tav>
                                        <p:tav tm="100000">
                                          <p:val>
                                            <p:strVal val="#ppt_x"/>
                                          </p:val>
                                        </p:tav>
                                      </p:tavLst>
                                    </p:anim>
                                    <p:anim calcmode="lin" valueType="num">
                                      <p:cBhvr additive="base">
                                        <p:cTn id="37" dur="500" fill="hold"/>
                                        <p:tgtEl>
                                          <p:spTgt spid="3083"/>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3080"/>
                                        </p:tgtEl>
                                        <p:attrNameLst>
                                          <p:attrName>style.visibility</p:attrName>
                                        </p:attrNameLst>
                                      </p:cBhvr>
                                      <p:to>
                                        <p:strVal val="visible"/>
                                      </p:to>
                                    </p:set>
                                    <p:animEffect transition="in" filter="circle(in)">
                                      <p:cBhvr>
                                        <p:cTn id="42" dur="2000"/>
                                        <p:tgtEl>
                                          <p:spTgt spid="3080"/>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3085"/>
                                        </p:tgtEl>
                                        <p:attrNameLst>
                                          <p:attrName>style.visibility</p:attrName>
                                        </p:attrNameLst>
                                      </p:cBhvr>
                                      <p:to>
                                        <p:strVal val="visible"/>
                                      </p:to>
                                    </p:set>
                                    <p:anim calcmode="lin" valueType="num">
                                      <p:cBhvr additive="base">
                                        <p:cTn id="47" dur="500" fill="hold"/>
                                        <p:tgtEl>
                                          <p:spTgt spid="3085"/>
                                        </p:tgtEl>
                                        <p:attrNameLst>
                                          <p:attrName>ppt_x</p:attrName>
                                        </p:attrNameLst>
                                      </p:cBhvr>
                                      <p:tavLst>
                                        <p:tav tm="0">
                                          <p:val>
                                            <p:strVal val="1+#ppt_w/2"/>
                                          </p:val>
                                        </p:tav>
                                        <p:tav tm="100000">
                                          <p:val>
                                            <p:strVal val="#ppt_x"/>
                                          </p:val>
                                        </p:tav>
                                      </p:tavLst>
                                    </p:anim>
                                    <p:anim calcmode="lin" valueType="num">
                                      <p:cBhvr additive="base">
                                        <p:cTn id="48" dur="500" fill="hold"/>
                                        <p:tgtEl>
                                          <p:spTgt spid="3085"/>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nodeType="clickEffect">
                                  <p:stCondLst>
                                    <p:cond delay="0"/>
                                  </p:stCondLst>
                                  <p:childTnLst>
                                    <p:set>
                                      <p:cBhvr>
                                        <p:cTn id="52" dur="1" fill="hold">
                                          <p:stCondLst>
                                            <p:cond delay="0"/>
                                          </p:stCondLst>
                                        </p:cTn>
                                        <p:tgtEl>
                                          <p:spTgt spid="3087"/>
                                        </p:tgtEl>
                                        <p:attrNameLst>
                                          <p:attrName>style.visibility</p:attrName>
                                        </p:attrNameLst>
                                      </p:cBhvr>
                                      <p:to>
                                        <p:strVal val="visible"/>
                                      </p:to>
                                    </p:set>
                                    <p:animEffect transition="in" filter="wheel(1)">
                                      <p:cBhvr>
                                        <p:cTn id="53" dur="2000"/>
                                        <p:tgtEl>
                                          <p:spTgt spid="3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marL="82296" indent="0">
              <a:buNone/>
            </a:pPr>
            <a:endParaRPr lang="en-US" dirty="0"/>
          </a:p>
        </p:txBody>
      </p:sp>
      <p:pic>
        <p:nvPicPr>
          <p:cNvPr id="3079" name="Picture 7"/>
          <p:cNvPicPr>
            <a:picLocks noChangeAspect="1" noChangeArrowheads="1"/>
          </p:cNvPicPr>
          <p:nvPr/>
        </p:nvPicPr>
        <p:blipFill>
          <a:blip r:embed="rId2">
            <a:duotone>
              <a:schemeClr val="accent6">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114800" y="2447925"/>
            <a:ext cx="914400"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4">
            <a:duotone>
              <a:schemeClr val="accent4">
                <a:shade val="45000"/>
                <a:satMod val="135000"/>
              </a:schemeClr>
              <a:prstClr val="white"/>
            </a:duoton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065692" y="2663784"/>
            <a:ext cx="12477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61054" y="2023135"/>
            <a:ext cx="504825"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1704975"/>
            <a:ext cx="9810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5"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2943" y="1879023"/>
            <a:ext cx="20859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6"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1800" y="4410075"/>
            <a:ext cx="286702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le 1"/>
          <p:cNvSpPr>
            <a:spLocks noGrp="1"/>
          </p:cNvSpPr>
          <p:nvPr>
            <p:ph type="title"/>
          </p:nvPr>
        </p:nvSpPr>
        <p:spPr>
          <a:xfrm>
            <a:off x="1435608" y="228600"/>
            <a:ext cx="7498080" cy="1143000"/>
          </a:xfrm>
        </p:spPr>
        <p:style>
          <a:lnRef idx="1">
            <a:schemeClr val="accent6"/>
          </a:lnRef>
          <a:fillRef idx="2">
            <a:schemeClr val="accent6"/>
          </a:fillRef>
          <a:effectRef idx="1">
            <a:schemeClr val="accent6"/>
          </a:effectRef>
          <a:fontRef idx="minor">
            <a:schemeClr val="dk1"/>
          </a:fontRef>
        </p:style>
        <p:txBody>
          <a:bodyPr>
            <a:normAutofit/>
          </a:bodyPr>
          <a:lstStyle/>
          <a:p>
            <a:pPr algn="ctr" rtl="1"/>
            <a:r>
              <a:rPr lang="fa-IR" sz="2800" b="1" dirty="0" smtClean="0">
                <a:solidFill>
                  <a:schemeClr val="tx1"/>
                </a:solidFill>
                <a:effectLst/>
                <a:cs typeface="0 Compset" pitchFamily="2" charset="-78"/>
              </a:rPr>
              <a:t>آرایش الکترونی هلیم چگونه است ؟</a:t>
            </a:r>
            <a:endParaRPr lang="en-US" sz="2800" b="1" dirty="0">
              <a:solidFill>
                <a:schemeClr val="tx1"/>
              </a:solidFill>
              <a:effectLst/>
              <a:cs typeface="0 Compset" pitchFamily="2" charset="-78"/>
            </a:endParaRPr>
          </a:p>
        </p:txBody>
      </p:sp>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38412" y="3062287"/>
            <a:ext cx="866775"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33144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1000"/>
                                        <p:tgtEl>
                                          <p:spTgt spid="1026"/>
                                        </p:tgtEl>
                                      </p:cBhvr>
                                    </p:animEffect>
                                    <p:anim calcmode="lin" valueType="num">
                                      <p:cBhvr>
                                        <p:cTn id="13" dur="1000" fill="hold"/>
                                        <p:tgtEl>
                                          <p:spTgt spid="1026"/>
                                        </p:tgtEl>
                                        <p:attrNameLst>
                                          <p:attrName>ppt_x</p:attrName>
                                        </p:attrNameLst>
                                      </p:cBhvr>
                                      <p:tavLst>
                                        <p:tav tm="0">
                                          <p:val>
                                            <p:strVal val="#ppt_x"/>
                                          </p:val>
                                        </p:tav>
                                        <p:tav tm="100000">
                                          <p:val>
                                            <p:strVal val="#ppt_x"/>
                                          </p:val>
                                        </p:tav>
                                      </p:tavLst>
                                    </p:anim>
                                    <p:anim calcmode="lin" valueType="num">
                                      <p:cBhvr>
                                        <p:cTn id="1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86"/>
                                        </p:tgtEl>
                                        <p:attrNameLst>
                                          <p:attrName>style.visibility</p:attrName>
                                        </p:attrNameLst>
                                      </p:cBhvr>
                                      <p:to>
                                        <p:strVal val="visible"/>
                                      </p:to>
                                    </p:set>
                                    <p:anim calcmode="lin" valueType="num">
                                      <p:cBhvr additive="base">
                                        <p:cTn id="19" dur="500" fill="hold"/>
                                        <p:tgtEl>
                                          <p:spTgt spid="3086"/>
                                        </p:tgtEl>
                                        <p:attrNameLst>
                                          <p:attrName>ppt_x</p:attrName>
                                        </p:attrNameLst>
                                      </p:cBhvr>
                                      <p:tavLst>
                                        <p:tav tm="0">
                                          <p:val>
                                            <p:strVal val="#ppt_x"/>
                                          </p:val>
                                        </p:tav>
                                        <p:tav tm="100000">
                                          <p:val>
                                            <p:strVal val="#ppt_x"/>
                                          </p:val>
                                        </p:tav>
                                      </p:tavLst>
                                    </p:anim>
                                    <p:anim calcmode="lin" valueType="num">
                                      <p:cBhvr additive="base">
                                        <p:cTn id="20" dur="500" fill="hold"/>
                                        <p:tgtEl>
                                          <p:spTgt spid="308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3079"/>
                                        </p:tgtEl>
                                        <p:attrNameLst>
                                          <p:attrName>style.visibility</p:attrName>
                                        </p:attrNameLst>
                                      </p:cBhvr>
                                      <p:to>
                                        <p:strVal val="visible"/>
                                      </p:to>
                                    </p:set>
                                    <p:animEffect transition="in" filter="wheel(1)">
                                      <p:cBhvr>
                                        <p:cTn id="25" dur="2000"/>
                                        <p:tgtEl>
                                          <p:spTgt spid="307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nodeType="clickEffect">
                                  <p:stCondLst>
                                    <p:cond delay="0"/>
                                  </p:stCondLst>
                                  <p:childTnLst>
                                    <p:set>
                                      <p:cBhvr>
                                        <p:cTn id="29" dur="1" fill="hold">
                                          <p:stCondLst>
                                            <p:cond delay="0"/>
                                          </p:stCondLst>
                                        </p:cTn>
                                        <p:tgtEl>
                                          <p:spTgt spid="3083"/>
                                        </p:tgtEl>
                                        <p:attrNameLst>
                                          <p:attrName>style.visibility</p:attrName>
                                        </p:attrNameLst>
                                      </p:cBhvr>
                                      <p:to>
                                        <p:strVal val="visible"/>
                                      </p:to>
                                    </p:set>
                                    <p:anim calcmode="lin" valueType="num">
                                      <p:cBhvr additive="base">
                                        <p:cTn id="30" dur="500" fill="hold"/>
                                        <p:tgtEl>
                                          <p:spTgt spid="3083"/>
                                        </p:tgtEl>
                                        <p:attrNameLst>
                                          <p:attrName>ppt_x</p:attrName>
                                        </p:attrNameLst>
                                      </p:cBhvr>
                                      <p:tavLst>
                                        <p:tav tm="0">
                                          <p:val>
                                            <p:strVal val="#ppt_x"/>
                                          </p:val>
                                        </p:tav>
                                        <p:tav tm="100000">
                                          <p:val>
                                            <p:strVal val="#ppt_x"/>
                                          </p:val>
                                        </p:tav>
                                      </p:tavLst>
                                    </p:anim>
                                    <p:anim calcmode="lin" valueType="num">
                                      <p:cBhvr additive="base">
                                        <p:cTn id="31" dur="500" fill="hold"/>
                                        <p:tgtEl>
                                          <p:spTgt spid="3083"/>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nodeType="clickEffect">
                                  <p:stCondLst>
                                    <p:cond delay="0"/>
                                  </p:stCondLst>
                                  <p:childTnLst>
                                    <p:set>
                                      <p:cBhvr>
                                        <p:cTn id="35" dur="1" fill="hold">
                                          <p:stCondLst>
                                            <p:cond delay="0"/>
                                          </p:stCondLst>
                                        </p:cTn>
                                        <p:tgtEl>
                                          <p:spTgt spid="3080"/>
                                        </p:tgtEl>
                                        <p:attrNameLst>
                                          <p:attrName>style.visibility</p:attrName>
                                        </p:attrNameLst>
                                      </p:cBhvr>
                                      <p:to>
                                        <p:strVal val="visible"/>
                                      </p:to>
                                    </p:set>
                                    <p:animEffect transition="in" filter="circle(in)">
                                      <p:cBhvr>
                                        <p:cTn id="36" dur="2000"/>
                                        <p:tgtEl>
                                          <p:spTgt spid="3080"/>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3085"/>
                                        </p:tgtEl>
                                        <p:attrNameLst>
                                          <p:attrName>style.visibility</p:attrName>
                                        </p:attrNameLst>
                                      </p:cBhvr>
                                      <p:to>
                                        <p:strVal val="visible"/>
                                      </p:to>
                                    </p:set>
                                    <p:anim calcmode="lin" valueType="num">
                                      <p:cBhvr additive="base">
                                        <p:cTn id="41" dur="500" fill="hold"/>
                                        <p:tgtEl>
                                          <p:spTgt spid="3085"/>
                                        </p:tgtEl>
                                        <p:attrNameLst>
                                          <p:attrName>ppt_x</p:attrName>
                                        </p:attrNameLst>
                                      </p:cBhvr>
                                      <p:tavLst>
                                        <p:tav tm="0">
                                          <p:val>
                                            <p:strVal val="1+#ppt_w/2"/>
                                          </p:val>
                                        </p:tav>
                                        <p:tav tm="100000">
                                          <p:val>
                                            <p:strVal val="#ppt_x"/>
                                          </p:val>
                                        </p:tav>
                                      </p:tavLst>
                                    </p:anim>
                                    <p:anim calcmode="lin" valueType="num">
                                      <p:cBhvr additive="base">
                                        <p:cTn id="42" dur="500" fill="hold"/>
                                        <p:tgtEl>
                                          <p:spTgt spid="3085"/>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3081"/>
                                        </p:tgtEl>
                                        <p:attrNameLst>
                                          <p:attrName>style.visibility</p:attrName>
                                        </p:attrNameLst>
                                      </p:cBhvr>
                                      <p:to>
                                        <p:strVal val="visible"/>
                                      </p:to>
                                    </p:set>
                                    <p:animEffect transition="in" filter="wheel(1)">
                                      <p:cBhvr>
                                        <p:cTn id="47" dur="20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rtl="1"/>
            <a:r>
              <a:rPr lang="fa-IR" sz="2800" b="1" dirty="0" smtClean="0">
                <a:solidFill>
                  <a:schemeClr val="tx1"/>
                </a:solidFill>
                <a:effectLst/>
                <a:cs typeface="0 Compset" pitchFamily="2" charset="-78"/>
              </a:rPr>
              <a:t>آرایش الکترونی اتم های زیر را بنویسید :</a:t>
            </a:r>
            <a:endParaRPr lang="en-US" sz="2800" b="1" dirty="0">
              <a:solidFill>
                <a:schemeClr val="tx1"/>
              </a:solidFill>
              <a:effectLst/>
              <a:cs typeface="0 Compset" pitchFamily="2" charset="-78"/>
            </a:endParaRPr>
          </a:p>
        </p:txBody>
      </p:sp>
      <p:pic>
        <p:nvPicPr>
          <p:cNvPr id="4" name="Content Placeholder 3"/>
          <p:cNvPicPr>
            <a:picLocks noGrp="1" noChangeAspect="1"/>
          </p:cNvPicPr>
          <p:nvPr>
            <p:ph idx="1"/>
          </p:nvPr>
        </p:nvPicPr>
        <p:blipFill>
          <a:blip r:embed="rId2"/>
          <a:stretch>
            <a:fillRect/>
          </a:stretch>
        </p:blipFill>
        <p:spPr>
          <a:xfrm>
            <a:off x="2965449" y="1619250"/>
            <a:ext cx="4988739" cy="5010150"/>
          </a:xfrm>
          <a:prstGeom prst="rect">
            <a:avLst/>
          </a:prstGeom>
        </p:spPr>
      </p:pic>
      <p:pic>
        <p:nvPicPr>
          <p:cNvPr id="205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667000"/>
            <a:ext cx="1343395" cy="362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57847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059"/>
                                        </p:tgtEl>
                                        <p:attrNameLst>
                                          <p:attrName>style.visibility</p:attrName>
                                        </p:attrNameLst>
                                      </p:cBhvr>
                                      <p:to>
                                        <p:strVal val="visible"/>
                                      </p:to>
                                    </p:set>
                                    <p:animEffect transition="in" filter="wipe(up)">
                                      <p:cBhvr>
                                        <p:cTn id="17"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97209" y="1600200"/>
            <a:ext cx="3660991" cy="4800600"/>
          </a:xfrm>
        </p:spPr>
        <p:style>
          <a:lnRef idx="1">
            <a:schemeClr val="accent6"/>
          </a:lnRef>
          <a:fillRef idx="2">
            <a:schemeClr val="accent6"/>
          </a:fillRef>
          <a:effectRef idx="1">
            <a:schemeClr val="accent6"/>
          </a:effectRef>
          <a:fontRef idx="minor">
            <a:schemeClr val="dk1"/>
          </a:fontRef>
        </p:style>
      </p:pic>
      <p:sp>
        <p:nvSpPr>
          <p:cNvPr id="4"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Autofit/>
          </a:bodyPr>
          <a:lstStyle/>
          <a:p>
            <a:pPr algn="ctr" rtl="1"/>
            <a:r>
              <a:rPr lang="fa-IR" sz="2800" b="1" dirty="0" smtClean="0">
                <a:solidFill>
                  <a:schemeClr val="tx1"/>
                </a:solidFill>
                <a:effectLst/>
                <a:cs typeface="0 Compset" pitchFamily="2" charset="-78"/>
              </a:rPr>
              <a:t>دوباره به نمودار مربوط به سطح انرژی زیرلایه ها توجه کنید</a:t>
            </a:r>
            <a:br>
              <a:rPr lang="fa-IR" sz="2800" b="1" dirty="0" smtClean="0">
                <a:solidFill>
                  <a:schemeClr val="tx1"/>
                </a:solidFill>
                <a:effectLst/>
                <a:cs typeface="0 Compset" pitchFamily="2" charset="-78"/>
              </a:rPr>
            </a:br>
            <a:endParaRPr lang="en-US" sz="2800" b="1" dirty="0">
              <a:solidFill>
                <a:schemeClr val="tx1"/>
              </a:solidFill>
              <a:effectLst/>
              <a:cs typeface="0 Compset" pitchFamily="2" charset="-78"/>
            </a:endParaRPr>
          </a:p>
        </p:txBody>
      </p:sp>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642785" y="1638794"/>
            <a:ext cx="2967315" cy="2171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08732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5122"/>
                                        </p:tgtEl>
                                        <p:attrNameLst>
                                          <p:attrName>style.visibility</p:attrName>
                                        </p:attrNameLst>
                                      </p:cBhvr>
                                      <p:to>
                                        <p:strVal val="visible"/>
                                      </p:to>
                                    </p:set>
                                    <p:anim calcmode="lin" valueType="num">
                                      <p:cBhvr>
                                        <p:cTn id="20" dur="1000" fill="hold"/>
                                        <p:tgtEl>
                                          <p:spTgt spid="5122"/>
                                        </p:tgtEl>
                                        <p:attrNameLst>
                                          <p:attrName>ppt_w</p:attrName>
                                        </p:attrNameLst>
                                      </p:cBhvr>
                                      <p:tavLst>
                                        <p:tav tm="0">
                                          <p:val>
                                            <p:fltVal val="0"/>
                                          </p:val>
                                        </p:tav>
                                        <p:tav tm="100000">
                                          <p:val>
                                            <p:strVal val="#ppt_w"/>
                                          </p:val>
                                        </p:tav>
                                      </p:tavLst>
                                    </p:anim>
                                    <p:anim calcmode="lin" valueType="num">
                                      <p:cBhvr>
                                        <p:cTn id="21" dur="1000" fill="hold"/>
                                        <p:tgtEl>
                                          <p:spTgt spid="5122"/>
                                        </p:tgtEl>
                                        <p:attrNameLst>
                                          <p:attrName>ppt_h</p:attrName>
                                        </p:attrNameLst>
                                      </p:cBhvr>
                                      <p:tavLst>
                                        <p:tav tm="0">
                                          <p:val>
                                            <p:fltVal val="0"/>
                                          </p:val>
                                        </p:tav>
                                        <p:tav tm="100000">
                                          <p:val>
                                            <p:strVal val="#ppt_h"/>
                                          </p:val>
                                        </p:tav>
                                      </p:tavLst>
                                    </p:anim>
                                    <p:anim calcmode="lin" valueType="num">
                                      <p:cBhvr>
                                        <p:cTn id="22" dur="1000" fill="hold"/>
                                        <p:tgtEl>
                                          <p:spTgt spid="5122"/>
                                        </p:tgtEl>
                                        <p:attrNameLst>
                                          <p:attrName>style.rotation</p:attrName>
                                        </p:attrNameLst>
                                      </p:cBhvr>
                                      <p:tavLst>
                                        <p:tav tm="0">
                                          <p:val>
                                            <p:fltVal val="90"/>
                                          </p:val>
                                        </p:tav>
                                        <p:tav tm="100000">
                                          <p:val>
                                            <p:fltVal val="0"/>
                                          </p:val>
                                        </p:tav>
                                      </p:tavLst>
                                    </p:anim>
                                    <p:animEffect transition="in" filter="fade">
                                      <p:cBhvr>
                                        <p:cTn id="23"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562088" cy="1143000"/>
          </a:xfrm>
        </p:spPr>
        <p:style>
          <a:lnRef idx="1">
            <a:schemeClr val="accent6"/>
          </a:lnRef>
          <a:fillRef idx="2">
            <a:schemeClr val="accent6"/>
          </a:fillRef>
          <a:effectRef idx="1">
            <a:schemeClr val="accent6"/>
          </a:effectRef>
          <a:fontRef idx="minor">
            <a:schemeClr val="dk1"/>
          </a:fontRef>
        </p:style>
        <p:txBody>
          <a:bodyPr>
            <a:noAutofit/>
          </a:bodyPr>
          <a:lstStyle/>
          <a:p>
            <a:pPr algn="ctr" rtl="1"/>
            <a:r>
              <a:rPr lang="fa-IR" sz="2400" b="1" dirty="0" smtClean="0">
                <a:solidFill>
                  <a:schemeClr val="tx1"/>
                </a:solidFill>
                <a:effectLst/>
                <a:cs typeface="0 Compset" pitchFamily="2" charset="-78"/>
              </a:rPr>
              <a:t>به عبارتی ، مقدار انرژی برای جابه جایی الکترون با محدودیت مواجه است </a:t>
            </a:r>
            <a:br>
              <a:rPr lang="fa-IR" sz="2400" b="1" dirty="0" smtClean="0">
                <a:solidFill>
                  <a:schemeClr val="tx1"/>
                </a:solidFill>
                <a:effectLst/>
                <a:cs typeface="0 Compset" pitchFamily="2" charset="-78"/>
              </a:rPr>
            </a:br>
            <a:r>
              <a:rPr lang="fa-IR" sz="2400" b="1" dirty="0" smtClean="0">
                <a:solidFill>
                  <a:schemeClr val="tx1"/>
                </a:solidFill>
                <a:effectLst/>
                <a:cs typeface="0 Compset" pitchFamily="2" charset="-78"/>
              </a:rPr>
              <a:t>چنین کمیّتی که</a:t>
            </a:r>
            <a:r>
              <a:rPr lang="fa-IR" sz="2400" b="1" dirty="0">
                <a:solidFill>
                  <a:schemeClr val="tx1"/>
                </a:solidFill>
                <a:effectLst/>
                <a:cs typeface="0 Compset" pitchFamily="2" charset="-78"/>
              </a:rPr>
              <a:t> تنها </a:t>
            </a:r>
            <a:r>
              <a:rPr lang="fa-IR" sz="2400" b="1" dirty="0" smtClean="0">
                <a:solidFill>
                  <a:schemeClr val="tx1"/>
                </a:solidFill>
                <a:effectLst/>
                <a:cs typeface="0 Compset" pitchFamily="2" charset="-78"/>
              </a:rPr>
              <a:t>می‌تواند </a:t>
            </a:r>
            <a:r>
              <a:rPr lang="fa-IR" sz="2400" b="1" dirty="0">
                <a:solidFill>
                  <a:schemeClr val="tx1"/>
                </a:solidFill>
                <a:effectLst/>
                <a:cs typeface="0 Compset" pitchFamily="2" charset="-78"/>
              </a:rPr>
              <a:t>مقدارهایی </a:t>
            </a:r>
            <a:r>
              <a:rPr lang="fa-IR" sz="2400" b="1" dirty="0" smtClean="0">
                <a:solidFill>
                  <a:schemeClr val="tx1"/>
                </a:solidFill>
                <a:effectLst/>
                <a:cs typeface="0 Compset" pitchFamily="2" charset="-78"/>
              </a:rPr>
              <a:t>گسسته</a:t>
            </a:r>
            <a:r>
              <a:rPr lang="fa-IR" sz="2400" b="1" dirty="0">
                <a:solidFill>
                  <a:schemeClr val="tx1"/>
                </a:solidFill>
                <a:effectLst/>
                <a:cs typeface="0 Compset" pitchFamily="2" charset="-78"/>
              </a:rPr>
              <a:t> </a:t>
            </a:r>
            <a:r>
              <a:rPr lang="fa-IR" sz="2400" b="1" dirty="0" smtClean="0">
                <a:solidFill>
                  <a:schemeClr val="tx1"/>
                </a:solidFill>
                <a:effectLst/>
                <a:cs typeface="0 Compset" pitchFamily="2" charset="-78"/>
              </a:rPr>
              <a:t>را </a:t>
            </a:r>
            <a:r>
              <a:rPr lang="fa-IR" sz="2400" b="1" dirty="0">
                <a:solidFill>
                  <a:schemeClr val="tx1"/>
                </a:solidFill>
                <a:effectLst/>
                <a:cs typeface="0 Compset" pitchFamily="2" charset="-78"/>
              </a:rPr>
              <a:t>اختیار </a:t>
            </a:r>
            <a:r>
              <a:rPr lang="fa-IR" sz="2400" b="1" dirty="0" smtClean="0">
                <a:solidFill>
                  <a:schemeClr val="tx1"/>
                </a:solidFill>
                <a:effectLst/>
                <a:cs typeface="0 Compset" pitchFamily="2" charset="-78"/>
              </a:rPr>
              <a:t>کند</a:t>
            </a:r>
            <a:br>
              <a:rPr lang="fa-IR" sz="2400" b="1" dirty="0" smtClean="0">
                <a:solidFill>
                  <a:schemeClr val="tx1"/>
                </a:solidFill>
                <a:effectLst/>
                <a:cs typeface="0 Compset" pitchFamily="2" charset="-78"/>
              </a:rPr>
            </a:br>
            <a:r>
              <a:rPr lang="fa-IR" sz="2400" b="1" dirty="0" smtClean="0">
                <a:solidFill>
                  <a:schemeClr val="tx1"/>
                </a:solidFill>
                <a:effectLst/>
                <a:cs typeface="0 Compset" pitchFamily="2" charset="-78"/>
              </a:rPr>
              <a:t>کمیّتی</a:t>
            </a:r>
            <a:r>
              <a:rPr lang="fa-IR" sz="2400" b="1" dirty="0" smtClean="0">
                <a:solidFill>
                  <a:srgbClr val="FF0000"/>
                </a:solidFill>
                <a:effectLst/>
                <a:cs typeface="0 Compset" pitchFamily="2" charset="-78"/>
              </a:rPr>
              <a:t> کوانتومی </a:t>
            </a:r>
            <a:r>
              <a:rPr lang="fa-IR" sz="2400" b="1" dirty="0" smtClean="0">
                <a:solidFill>
                  <a:schemeClr val="tx1"/>
                </a:solidFill>
                <a:effectLst/>
                <a:cs typeface="0 Compset" pitchFamily="2" charset="-78"/>
              </a:rPr>
              <a:t>نامیده می شود  </a:t>
            </a:r>
            <a:endParaRPr lang="en-US" sz="2400" b="1" dirty="0">
              <a:solidFill>
                <a:schemeClr val="tx1"/>
              </a:solidFill>
              <a:effectLst/>
              <a:cs typeface="0 Compset"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3869" y="2327908"/>
            <a:ext cx="6177132" cy="3334400"/>
          </a:xfr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574866"/>
            <a:ext cx="6336416" cy="5283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0834" y="1524000"/>
            <a:ext cx="6363845" cy="5343687"/>
          </a:xfrm>
          <a:prstGeom prst="rect">
            <a:avLst/>
          </a:prstGeom>
          <a:ln/>
        </p:spPr>
        <p:style>
          <a:lnRef idx="0">
            <a:schemeClr val="accent6"/>
          </a:lnRef>
          <a:fillRef idx="3">
            <a:schemeClr val="accent6"/>
          </a:fillRef>
          <a:effectRef idx="3">
            <a:schemeClr val="accent6"/>
          </a:effectRef>
          <a:fontRef idx="minor">
            <a:schemeClr val="lt1"/>
          </a:fontRef>
        </p:style>
      </p:pic>
    </p:spTree>
    <p:extLst>
      <p:ext uri="{BB962C8B-B14F-4D97-AF65-F5344CB8AC3E}">
        <p14:creationId xmlns:p14="http://schemas.microsoft.com/office/powerpoint/2010/main" val="5454666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wheel(1)">
                                      <p:cBhvr>
                                        <p:cTn id="17" dur="20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5122"/>
                                        </p:tgtEl>
                                        <p:attrNameLst>
                                          <p:attrName>style.visibility</p:attrName>
                                        </p:attrNameLst>
                                      </p:cBhvr>
                                      <p:to>
                                        <p:strVal val="visible"/>
                                      </p:to>
                                    </p:set>
                                    <p:animEffect transition="in" filter="wheel(1)">
                                      <p:cBhvr>
                                        <p:cTn id="22"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Autofit/>
          </a:bodyPr>
          <a:lstStyle/>
          <a:p>
            <a:pPr algn="ctr" rtl="1"/>
            <a:r>
              <a:rPr lang="fa-IR" sz="2400" b="1" dirty="0" smtClean="0">
                <a:solidFill>
                  <a:schemeClr val="tx1"/>
                </a:solidFill>
                <a:effectLst/>
                <a:cs typeface="0 Compset" pitchFamily="2" charset="-78"/>
              </a:rPr>
              <a:t>در مدل کوانتومی اتم با اصطلاح مهمِ </a:t>
            </a:r>
            <a:r>
              <a:rPr lang="fa-IR" sz="2400" b="1" dirty="0" smtClean="0">
                <a:solidFill>
                  <a:srgbClr val="FF0000"/>
                </a:solidFill>
                <a:effectLst/>
                <a:cs typeface="0 Compset" pitchFamily="2" charset="-78"/>
              </a:rPr>
              <a:t>لایه</a:t>
            </a:r>
            <a:r>
              <a:rPr lang="fa-IR" sz="2400" b="1" dirty="0" smtClean="0">
                <a:solidFill>
                  <a:schemeClr val="tx1"/>
                </a:solidFill>
                <a:effectLst/>
                <a:cs typeface="0 Compset" pitchFamily="2" charset="-78"/>
              </a:rPr>
              <a:t> برخوردیم ، به این معنا که،الکترون ها در هر لایه ای که باشند در همه نقاط پیرامون هسته حضور می یابند اما در محدوده یاد شده </a:t>
            </a:r>
            <a:r>
              <a:rPr lang="fa-IR" sz="2400" b="1" dirty="0" smtClean="0">
                <a:solidFill>
                  <a:srgbClr val="FF0000"/>
                </a:solidFill>
                <a:effectLst/>
                <a:cs typeface="0 Compset" pitchFamily="2" charset="-78"/>
              </a:rPr>
              <a:t>احتمال حضور بیشتر</a:t>
            </a:r>
            <a:r>
              <a:rPr lang="fa-IR" sz="2400" b="1" dirty="0" smtClean="0">
                <a:solidFill>
                  <a:schemeClr val="tx1"/>
                </a:solidFill>
                <a:effectLst/>
                <a:cs typeface="0 Compset" pitchFamily="2" charset="-78"/>
              </a:rPr>
              <a:t>ی دارند .</a:t>
            </a:r>
            <a:endParaRPr lang="en-US" sz="2400" b="1" dirty="0">
              <a:solidFill>
                <a:schemeClr val="tx1"/>
              </a:solidFill>
              <a:effectLst/>
              <a:cs typeface="0 Compset" pitchFamily="2" charset="-78"/>
            </a:endParaRPr>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279650" y="1828800"/>
            <a:ext cx="5797550" cy="4092388"/>
          </a:xfrm>
          <a:prstGeom prst="rect">
            <a:avLst/>
          </a:prstGeom>
          <a:ln/>
          <a:extLst/>
        </p:spPr>
        <p:style>
          <a:lnRef idx="0">
            <a:schemeClr val="accent6"/>
          </a:lnRef>
          <a:fillRef idx="3">
            <a:schemeClr val="accent6"/>
          </a:fillRef>
          <a:effectRef idx="3">
            <a:schemeClr val="accent6"/>
          </a:effectRef>
          <a:fontRef idx="minor">
            <a:schemeClr val="lt1"/>
          </a:fontRef>
        </p:style>
      </p:pic>
    </p:spTree>
    <p:extLst>
      <p:ext uri="{BB962C8B-B14F-4D97-AF65-F5344CB8AC3E}">
        <p14:creationId xmlns:p14="http://schemas.microsoft.com/office/powerpoint/2010/main" val="31798073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32"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circle(out)">
                                      <p:cBhvr>
                                        <p:cTn id="14"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rtl="1"/>
            <a:r>
              <a:rPr lang="fa-IR" sz="2800" b="1" dirty="0" smtClean="0">
                <a:solidFill>
                  <a:schemeClr val="tx1"/>
                </a:solidFill>
                <a:effectLst/>
                <a:cs typeface="0 Compset" pitchFamily="2" charset="-78"/>
              </a:rPr>
              <a:t>به دوشکل زیر دقت کنید </a:t>
            </a:r>
            <a:br>
              <a:rPr lang="fa-IR" sz="2800" b="1" dirty="0" smtClean="0">
                <a:solidFill>
                  <a:schemeClr val="tx1"/>
                </a:solidFill>
                <a:effectLst/>
                <a:cs typeface="0 Compset" pitchFamily="2" charset="-78"/>
              </a:rPr>
            </a:br>
            <a:endParaRPr lang="en-US" sz="2800" b="1" dirty="0">
              <a:solidFill>
                <a:schemeClr val="tx1"/>
              </a:solidFill>
              <a:effectLst/>
              <a:cs typeface="0 Compset" pitchFamily="2" charset="-78"/>
            </a:endParaRPr>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371600" y="1600200"/>
            <a:ext cx="76200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3975" y="5562600"/>
            <a:ext cx="759142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0920611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heel(1)">
                                      <p:cBhvr>
                                        <p:cTn id="12" dur="20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circle(in)">
                                      <p:cBhvr>
                                        <p:cTn id="17"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fontScale="90000"/>
          </a:bodyPr>
          <a:lstStyle/>
          <a:p>
            <a:pPr algn="ctr" rtl="1"/>
            <a:r>
              <a:rPr lang="fa-IR" sz="2800" b="1" dirty="0" smtClean="0">
                <a:solidFill>
                  <a:schemeClr val="tx1"/>
                </a:solidFill>
                <a:effectLst/>
                <a:cs typeface="0 Compset" pitchFamily="2" charset="-78"/>
              </a:rPr>
              <a:t>به نظر شما چه سامانه ای پایدارتر است ؟  (پر انرژی – کم انرژی )</a:t>
            </a:r>
            <a:r>
              <a:rPr lang="fa-IR" sz="2400" dirty="0" smtClean="0">
                <a:solidFill>
                  <a:schemeClr val="tx1"/>
                </a:solidFill>
                <a:effectLst/>
                <a:cs typeface="0 Compset" pitchFamily="2" charset="-78"/>
              </a:rPr>
              <a:t/>
            </a:r>
            <a:br>
              <a:rPr lang="fa-IR" sz="2400" dirty="0" smtClean="0">
                <a:solidFill>
                  <a:schemeClr val="tx1"/>
                </a:solidFill>
                <a:effectLst/>
                <a:cs typeface="0 Compset" pitchFamily="2" charset="-78"/>
              </a:rPr>
            </a:br>
            <a:endParaRPr lang="en-US" sz="2400" dirty="0">
              <a:solidFill>
                <a:schemeClr val="tx1"/>
              </a:solidFill>
              <a:effectLst/>
              <a:cs typeface="0 Compset" pitchFamily="2" charset="-78"/>
            </a:endParaRPr>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81447"/>
            <a:ext cx="7580313" cy="4965700"/>
          </a:xfrm>
          <a:prstGeom prst="rect">
            <a:avLst/>
          </a:prstGeom>
          <a:ln/>
          <a:extLst/>
        </p:spPr>
        <p:style>
          <a:lnRef idx="0">
            <a:schemeClr val="accent6"/>
          </a:lnRef>
          <a:fillRef idx="3">
            <a:schemeClr val="accent6"/>
          </a:fillRef>
          <a:effectRef idx="3">
            <a:schemeClr val="accent6"/>
          </a:effectRef>
          <a:fontRef idx="minor">
            <a:schemeClr val="lt1"/>
          </a:fontRef>
        </p:style>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503136"/>
            <a:ext cx="3581400" cy="4961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37421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circle(out)">
                                      <p:cBhvr>
                                        <p:cTn id="12" dur="2000"/>
                                        <p:tgtEl>
                                          <p:spTgt spid="512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nodeType="clickEffect">
                                  <p:stCondLst>
                                    <p:cond delay="0"/>
                                  </p:stCondLst>
                                  <p:childTnLst>
                                    <p:set>
                                      <p:cBhvr>
                                        <p:cTn id="16" dur="1" fill="hold">
                                          <p:stCondLst>
                                            <p:cond delay="0"/>
                                          </p:stCondLst>
                                        </p:cTn>
                                        <p:tgtEl>
                                          <p:spTgt spid="5123"/>
                                        </p:tgtEl>
                                        <p:attrNameLst>
                                          <p:attrName>style.visibility</p:attrName>
                                        </p:attrNameLst>
                                      </p:cBhvr>
                                      <p:to>
                                        <p:strVal val="visible"/>
                                      </p:to>
                                    </p:set>
                                    <p:animEffect transition="in" filter="circle(out)">
                                      <p:cBhvr>
                                        <p:cTn id="17"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rtl="1"/>
            <a:r>
              <a:rPr lang="fa-IR" sz="2400" b="1" dirty="0" smtClean="0">
                <a:solidFill>
                  <a:schemeClr val="tx1"/>
                </a:solidFill>
                <a:effectLst/>
                <a:cs typeface="0 Compset" pitchFamily="2" charset="-78"/>
              </a:rPr>
              <a:t>با توجه به پاسخ، به نظر شما اولین الکترون در اتم در کدام لایه قرار می گیرد ؟</a:t>
            </a:r>
            <a:endParaRPr lang="en-US" sz="2400" b="1" dirty="0">
              <a:solidFill>
                <a:schemeClr val="tx1"/>
              </a:solidFill>
              <a:effectLst/>
              <a:cs typeface="0 Compset" pitchFamily="2" charset="-78"/>
            </a:endParaRPr>
          </a:p>
        </p:txBody>
      </p:sp>
      <p:pic>
        <p:nvPicPr>
          <p:cNvPr id="5" name="Content Placeholder 4"/>
          <p:cNvPicPr>
            <a:picLocks noGrp="1" noChangeAspect="1"/>
          </p:cNvPicPr>
          <p:nvPr>
            <p:ph idx="1"/>
          </p:nvPr>
        </p:nvPicPr>
        <p:blipFill>
          <a:blip r:embed="rId2"/>
          <a:stretch>
            <a:fillRect/>
          </a:stretch>
        </p:blipFill>
        <p:spPr>
          <a:xfrm>
            <a:off x="1435608" y="1918187"/>
            <a:ext cx="7498080" cy="4254013"/>
          </a:xfrm>
          <a:prstGeom prst="rect">
            <a:avLst/>
          </a:prstGeom>
        </p:spPr>
      </p:pic>
    </p:spTree>
    <p:extLst>
      <p:ext uri="{BB962C8B-B14F-4D97-AF65-F5344CB8AC3E}">
        <p14:creationId xmlns:p14="http://schemas.microsoft.com/office/powerpoint/2010/main" val="29667316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514600" y="1905000"/>
            <a:ext cx="4373677" cy="3280258"/>
          </a:xfrm>
          <a:prstGeom prst="rect">
            <a:avLst/>
          </a:prstGeom>
        </p:spPr>
      </p:pic>
      <p:pic>
        <p:nvPicPr>
          <p:cNvPr id="6" name="Picture 5"/>
          <p:cNvPicPr>
            <a:picLocks noChangeAspect="1"/>
          </p:cNvPicPr>
          <p:nvPr/>
        </p:nvPicPr>
        <p:blipFill>
          <a:blip r:embed="rId3"/>
          <a:stretch>
            <a:fillRect/>
          </a:stretch>
        </p:blipFill>
        <p:spPr>
          <a:xfrm>
            <a:off x="1447800" y="142923"/>
            <a:ext cx="7498080" cy="1258150"/>
          </a:xfrm>
          <a:prstGeom prst="rect">
            <a:avLst/>
          </a:prstGeom>
        </p:spPr>
      </p:pic>
      <p:pic>
        <p:nvPicPr>
          <p:cNvPr id="7" name="Picture 6"/>
          <p:cNvPicPr>
            <a:picLocks noChangeAspect="1"/>
          </p:cNvPicPr>
          <p:nvPr/>
        </p:nvPicPr>
        <p:blipFill>
          <a:blip r:embed="rId4"/>
          <a:stretch>
            <a:fillRect/>
          </a:stretch>
        </p:blipFill>
        <p:spPr>
          <a:xfrm>
            <a:off x="1773555" y="791473"/>
            <a:ext cx="7172325" cy="609600"/>
          </a:xfrm>
          <a:prstGeom prst="rect">
            <a:avLst/>
          </a:prstGeom>
        </p:spPr>
      </p:pic>
    </p:spTree>
    <p:extLst>
      <p:ext uri="{BB962C8B-B14F-4D97-AF65-F5344CB8AC3E}">
        <p14:creationId xmlns:p14="http://schemas.microsoft.com/office/powerpoint/2010/main" val="10435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52800" y="1600200"/>
            <a:ext cx="3660991" cy="4800600"/>
          </a:xfrm>
        </p:spPr>
        <p:style>
          <a:lnRef idx="1">
            <a:schemeClr val="accent6"/>
          </a:lnRef>
          <a:fillRef idx="2">
            <a:schemeClr val="accent6"/>
          </a:fillRef>
          <a:effectRef idx="1">
            <a:schemeClr val="accent6"/>
          </a:effectRef>
          <a:fontRef idx="minor">
            <a:schemeClr val="dk1"/>
          </a:fontRef>
        </p:style>
      </p:pic>
      <p:sp>
        <p:nvSpPr>
          <p:cNvPr id="4"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Autofit/>
          </a:bodyPr>
          <a:lstStyle/>
          <a:p>
            <a:pPr algn="ctr" rtl="1"/>
            <a:r>
              <a:rPr lang="fa-IR" sz="2800" b="1" dirty="0" smtClean="0">
                <a:solidFill>
                  <a:schemeClr val="tx1"/>
                </a:solidFill>
                <a:effectLst/>
                <a:cs typeface="0 Compset" pitchFamily="2" charset="-78"/>
              </a:rPr>
              <a:t>می دانیم سطح انرژی زیر لایه ها به ترتیب زیر است :</a:t>
            </a:r>
            <a:endParaRPr lang="en-US" sz="2800" b="1" dirty="0">
              <a:solidFill>
                <a:schemeClr val="tx1"/>
              </a:solidFill>
              <a:effectLst/>
              <a:cs typeface="0 Compset" pitchFamily="2" charset="-78"/>
            </a:endParaRPr>
          </a:p>
        </p:txBody>
      </p:sp>
      <p:pic>
        <p:nvPicPr>
          <p:cNvPr id="3" name="Picture 2"/>
          <p:cNvPicPr>
            <a:picLocks noChangeAspect="1"/>
          </p:cNvPicPr>
          <p:nvPr/>
        </p:nvPicPr>
        <p:blipFill>
          <a:blip r:embed="rId3"/>
          <a:stretch>
            <a:fillRect/>
          </a:stretch>
        </p:blipFill>
        <p:spPr>
          <a:xfrm>
            <a:off x="3316357" y="1122363"/>
            <a:ext cx="4191000" cy="295275"/>
          </a:xfrm>
          <a:prstGeom prst="rect">
            <a:avLst/>
          </a:prstGeom>
        </p:spPr>
      </p:pic>
    </p:spTree>
    <p:extLst>
      <p:ext uri="{BB962C8B-B14F-4D97-AF65-F5344CB8AC3E}">
        <p14:creationId xmlns:p14="http://schemas.microsoft.com/office/powerpoint/2010/main" val="2678590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rtl="1"/>
            <a:r>
              <a:rPr lang="fa-IR" sz="2000" b="1" dirty="0" smtClean="0">
                <a:solidFill>
                  <a:schemeClr val="tx1"/>
                </a:solidFill>
                <a:effectLst/>
                <a:cs typeface="0 Compset" pitchFamily="2" charset="-78"/>
              </a:rPr>
              <a:t>گنجایش الکترونی زیرلایه ها را به عنوان چهار جملۀ نخست یک دنباله به صورت زیر در نظر بگیرید</a:t>
            </a:r>
            <a:br>
              <a:rPr lang="fa-IR" sz="2000" b="1" dirty="0" smtClean="0">
                <a:solidFill>
                  <a:schemeClr val="tx1"/>
                </a:solidFill>
                <a:effectLst/>
                <a:cs typeface="0 Compset" pitchFamily="2" charset="-78"/>
              </a:rPr>
            </a:br>
            <a:r>
              <a:rPr lang="fa-IR" sz="2400" b="1" dirty="0" smtClean="0">
                <a:solidFill>
                  <a:schemeClr val="tx1"/>
                </a:solidFill>
                <a:effectLst/>
                <a:cs typeface="0 Compset" pitchFamily="2" charset="-78"/>
              </a:rPr>
              <a:t> </a:t>
            </a:r>
            <a:endParaRPr lang="en-US" sz="2000" b="1" dirty="0">
              <a:solidFill>
                <a:schemeClr val="tx1"/>
              </a:solidFill>
              <a:effectLst/>
              <a:cs typeface="0 Compset" pitchFamily="2" charset="-78"/>
            </a:endParaRPr>
          </a:p>
        </p:txBody>
      </p:sp>
      <p:sp>
        <p:nvSpPr>
          <p:cNvPr id="3" name="Content Placeholder 2"/>
          <p:cNvSpPr>
            <a:spLocks noGrp="1"/>
          </p:cNvSpPr>
          <p:nvPr>
            <p:ph idx="1"/>
          </p:nvPr>
        </p:nvSpPr>
        <p:spPr/>
        <p:txBody>
          <a:bodyPr/>
          <a:lstStyle/>
          <a:p>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286000"/>
            <a:ext cx="4229100" cy="857250"/>
          </a:xfrm>
          <a:prstGeom prst="rect">
            <a:avLst/>
          </a:prstGeom>
          <a:ln/>
          <a:extLst/>
        </p:spPr>
        <p:style>
          <a:lnRef idx="1">
            <a:schemeClr val="accent6"/>
          </a:lnRef>
          <a:fillRef idx="3">
            <a:schemeClr val="accent6"/>
          </a:fillRef>
          <a:effectRef idx="2">
            <a:schemeClr val="accent6"/>
          </a:effectRef>
          <a:fontRef idx="minor">
            <a:schemeClr val="lt1"/>
          </a:fontRef>
        </p:style>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990600"/>
            <a:ext cx="726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989" y="2305050"/>
            <a:ext cx="1743075"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684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circle(in)">
                                      <p:cBhvr>
                                        <p:cTn id="12" dur="2000"/>
                                        <p:tgtEl>
                                          <p:spTgt spid="307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077"/>
                                        </p:tgtEl>
                                        <p:attrNameLst>
                                          <p:attrName>style.visibility</p:attrName>
                                        </p:attrNameLst>
                                      </p:cBhvr>
                                      <p:to>
                                        <p:strVal val="visible"/>
                                      </p:to>
                                    </p:set>
                                    <p:animEffect transition="in" filter="wipe(right)">
                                      <p:cBhvr>
                                        <p:cTn id="17" dur="500"/>
                                        <p:tgtEl>
                                          <p:spTgt spid="307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078"/>
                                        </p:tgtEl>
                                        <p:attrNameLst>
                                          <p:attrName>style.visibility</p:attrName>
                                        </p:attrNameLst>
                                      </p:cBhvr>
                                      <p:to>
                                        <p:strVal val="visible"/>
                                      </p:to>
                                    </p:set>
                                    <p:animEffect transition="in" filter="wheel(1)">
                                      <p:cBhvr>
                                        <p:cTn id="22"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3802</TotalTime>
  <Words>245</Words>
  <Application>Microsoft Office PowerPoint</Application>
  <PresentationFormat>On-screen Show (4:3)</PresentationFormat>
  <Paragraphs>15</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0 Compset</vt:lpstr>
      <vt:lpstr>Tw Cen MT</vt:lpstr>
      <vt:lpstr>Verdana</vt:lpstr>
      <vt:lpstr>Wingdings 2</vt:lpstr>
      <vt:lpstr>Solstice</vt:lpstr>
      <vt:lpstr>آیا با هر مقدار صعود از هر پله ای از نردبان میتوان به پله ای دیگر جا به جا شد؟  به نظر شما اگر مقدار انرژی دریافتی الکترون برای برانگیختگی برابر اختلاف انرژی دولایه نباشد( کمتر یا بیشتر باشد )، چه اتفاقی می افتد ؟</vt:lpstr>
      <vt:lpstr>به عبارتی ، مقدار انرژی برای جابه جایی الکترون با محدودیت مواجه است  چنین کمیّتی که تنها می‌تواند مقدارهایی گسسته را اختیار کند کمیّتی کوانتومی نامیده می شود  </vt:lpstr>
      <vt:lpstr>در مدل کوانتومی اتم با اصطلاح مهمِ لایه برخوردیم ، به این معنا که،الکترون ها در هر لایه ای که باشند در همه نقاط پیرامون هسته حضور می یابند اما در محدوده یاد شده احتمال حضور بیشتری دارند .</vt:lpstr>
      <vt:lpstr>به دوشکل زیر دقت کنید  </vt:lpstr>
      <vt:lpstr>به نظر شما چه سامانه ای پایدارتر است ؟  (پر انرژی – کم انرژی ) </vt:lpstr>
      <vt:lpstr>با توجه به پاسخ، به نظر شما اولین الکترون در اتم در کدام لایه قرار می گیرد ؟</vt:lpstr>
      <vt:lpstr>PowerPoint Presentation</vt:lpstr>
      <vt:lpstr>می دانیم سطح انرژی زیر لایه ها به ترتیب زیر است :</vt:lpstr>
      <vt:lpstr>گنجایش الکترونی زیرلایه ها را به عنوان چهار جملۀ نخست یک دنباله به صورت زیر در نظر بگیرید  </vt:lpstr>
      <vt:lpstr>در گذشته زیر لایه ها را با کمک حروف ویژه ای که  برای  توصیف خطوط طیفی به کار می رفت ، نشان می دادند . </vt:lpstr>
      <vt:lpstr>نماد هر زیر لایۀ معین با دو عدد کوانتومی اصلی (n) و فرعی(l) مشخص می شود ، به عبارت دیگر ،هر زیر لایه را می توان با نماد  nl  نمایش داد.</vt:lpstr>
      <vt:lpstr>می دانیم اعداد مجاز برای عدد کوانتومی اصلی                   می باشد . </vt:lpstr>
      <vt:lpstr>الکترو ن های موجود در یک اتم پیرامون هسته به گونۀ ویژ ای توزیع می شوند توزیعی که آرایش الکترونی اتم نامیده می شود .  </vt:lpstr>
      <vt:lpstr>آرایش الکترونی هلیم چگونه است ؟</vt:lpstr>
      <vt:lpstr>آرایش الکترونی اتم های زیر را بنویسید :</vt:lpstr>
      <vt:lpstr>دوباره به نمودار مربوط به سطح انرژی زیرلایه ها توجه کنید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 service</dc:creator>
  <cp:lastModifiedBy>Ali-PC</cp:lastModifiedBy>
  <cp:revision>251</cp:revision>
  <dcterms:created xsi:type="dcterms:W3CDTF">2016-06-18T14:18:34Z</dcterms:created>
  <dcterms:modified xsi:type="dcterms:W3CDTF">2019-08-24T10:37:32Z</dcterms:modified>
</cp:coreProperties>
</file>