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avi" ContentType="video/x-msvide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9"/>
  </p:notesMasterIdLst>
  <p:sldIdLst>
    <p:sldId id="259" r:id="rId2"/>
    <p:sldId id="260" r:id="rId3"/>
    <p:sldId id="386" r:id="rId4"/>
    <p:sldId id="384" r:id="rId5"/>
    <p:sldId id="262" r:id="rId6"/>
    <p:sldId id="263" r:id="rId7"/>
    <p:sldId id="264" r:id="rId8"/>
    <p:sldId id="265" r:id="rId9"/>
    <p:sldId id="266" r:id="rId10"/>
    <p:sldId id="392" r:id="rId11"/>
    <p:sldId id="267" r:id="rId12"/>
    <p:sldId id="390" r:id="rId13"/>
    <p:sldId id="268" r:id="rId14"/>
    <p:sldId id="393" r:id="rId15"/>
    <p:sldId id="439" r:id="rId16"/>
    <p:sldId id="269" r:id="rId17"/>
    <p:sldId id="395"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2FF6B7E-5BA3-4999-9F0D-4D9C89CC37BB}">
          <p14:sldIdLst>
            <p14:sldId id="259"/>
            <p14:sldId id="260"/>
            <p14:sldId id="386"/>
            <p14:sldId id="384"/>
            <p14:sldId id="262"/>
            <p14:sldId id="263"/>
            <p14:sldId id="264"/>
            <p14:sldId id="265"/>
            <p14:sldId id="266"/>
            <p14:sldId id="392"/>
            <p14:sldId id="267"/>
            <p14:sldId id="390"/>
            <p14:sldId id="268"/>
            <p14:sldId id="393"/>
            <p14:sldId id="439"/>
            <p14:sldId id="269"/>
            <p14:sldId id="395"/>
          </p14:sldIdLst>
        </p14:section>
        <p14:section name="Untitled Section" id="{7E678104-CF96-4A67-8E3A-B5226EC72EAD}">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033"/>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9779" autoAdjust="0"/>
    <p:restoredTop sz="94660"/>
  </p:normalViewPr>
  <p:slideViewPr>
    <p:cSldViewPr>
      <p:cViewPr>
        <p:scale>
          <a:sx n="33" d="100"/>
          <a:sy n="33" d="100"/>
        </p:scale>
        <p:origin x="2700" y="948"/>
      </p:cViewPr>
      <p:guideLst>
        <p:guide orient="horz" pos="2160"/>
        <p:guide pos="2880"/>
      </p:guideLst>
    </p:cSldViewPr>
  </p:slideViewPr>
  <p:notesTextViewPr>
    <p:cViewPr>
      <p:scale>
        <a:sx n="3" d="2"/>
        <a:sy n="3" d="2"/>
      </p:scale>
      <p:origin x="0" y="0"/>
    </p:cViewPr>
  </p:notesTextViewPr>
  <p:sorterViewPr>
    <p:cViewPr varScale="1">
      <p:scale>
        <a:sx n="100" d="100"/>
        <a:sy n="100" d="100"/>
      </p:scale>
      <p:origin x="0" y="-420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C6168F0-B5E2-43D5-9DF7-671559B9318C}" type="datetimeFigureOut">
              <a:rPr lang="en-US" smtClean="0"/>
              <a:t>11/13/2019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3F95144-A53F-4B42-A70E-5C84DE548F69}" type="slidenum">
              <a:rPr lang="en-US" smtClean="0"/>
              <a:t>‹#›</a:t>
            </a:fld>
            <a:endParaRPr lang="en-US"/>
          </a:p>
        </p:txBody>
      </p:sp>
    </p:spTree>
    <p:extLst>
      <p:ext uri="{BB962C8B-B14F-4D97-AF65-F5344CB8AC3E}">
        <p14:creationId xmlns:p14="http://schemas.microsoft.com/office/powerpoint/2010/main" val="2660141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895B33A4-58F0-4E58-A519-7A06BE287EAB}" type="datetimeFigureOut">
              <a:rPr lang="en-US" smtClean="0"/>
              <a:t>11/13/2019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84455B-42D3-455D-8162-AA872103BA4A}"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95B33A4-58F0-4E58-A519-7A06BE287EAB}" type="datetimeFigureOut">
              <a:rPr lang="en-US" smtClean="0"/>
              <a:t>11/13/2019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84455B-42D3-455D-8162-AA872103BA4A}"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95B33A4-58F0-4E58-A519-7A06BE287EAB}" type="datetimeFigureOut">
              <a:rPr lang="en-US" smtClean="0"/>
              <a:t>11/13/2019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84455B-42D3-455D-8162-AA872103BA4A}"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95B33A4-58F0-4E58-A519-7A06BE287EAB}" type="datetimeFigureOut">
              <a:rPr lang="en-US" smtClean="0"/>
              <a:t>11/13/2019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84455B-42D3-455D-8162-AA872103BA4A}"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95B33A4-58F0-4E58-A519-7A06BE287EAB}" type="datetimeFigureOut">
              <a:rPr lang="en-US" smtClean="0"/>
              <a:t>11/13/2019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84455B-42D3-455D-8162-AA872103BA4A}"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895B33A4-58F0-4E58-A519-7A06BE287EAB}" type="datetimeFigureOut">
              <a:rPr lang="en-US" smtClean="0"/>
              <a:t>11/13/2019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84455B-42D3-455D-8162-AA872103BA4A}"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95B33A4-58F0-4E58-A519-7A06BE287EAB}" type="datetimeFigureOut">
              <a:rPr lang="en-US" smtClean="0"/>
              <a:t>11/13/2019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D84455B-42D3-455D-8162-AA872103BA4A}"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95B33A4-58F0-4E58-A519-7A06BE287EAB}" type="datetimeFigureOut">
              <a:rPr lang="en-US" smtClean="0"/>
              <a:t>11/13/2019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D84455B-42D3-455D-8162-AA872103BA4A}"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95B33A4-58F0-4E58-A519-7A06BE287EAB}" type="datetimeFigureOut">
              <a:rPr lang="en-US" smtClean="0"/>
              <a:t>11/13/2019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D84455B-42D3-455D-8162-AA872103BA4A}"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n-US" smtClean="0"/>
              <a:t>Click to edit Master title style</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95B33A4-58F0-4E58-A519-7A06BE287EAB}" type="datetimeFigureOut">
              <a:rPr lang="en-US" smtClean="0"/>
              <a:t>11/13/2019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84455B-42D3-455D-8162-AA872103BA4A}" type="slidenum">
              <a:rPr lang="en-US" smtClean="0"/>
              <a:t>‹#›</a:t>
            </a:fld>
            <a:endParaRPr lang="en-US"/>
          </a:p>
        </p:txBody>
      </p:sp>
      <p:sp>
        <p:nvSpPr>
          <p:cNvPr id="9" name="Content Placeholder 8"/>
          <p:cNvSpPr>
            <a:spLocks noGrp="1"/>
          </p:cNvSpPr>
          <p:nvPr>
            <p:ph sz="quarter" idx="13"/>
          </p:nvPr>
        </p:nvSpPr>
        <p:spPr>
          <a:xfrm>
            <a:off x="304800" y="381000"/>
            <a:ext cx="7772400" cy="49428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fld id="{895B33A4-58F0-4E58-A519-7A06BE287EAB}" type="datetimeFigureOut">
              <a:rPr lang="en-US" smtClean="0"/>
              <a:t>11/13/2019</a:t>
            </a:fld>
            <a:endParaRPr lang="en-US"/>
          </a:p>
        </p:txBody>
      </p:sp>
      <p:sp>
        <p:nvSpPr>
          <p:cNvPr id="9" name="Slide Number Placeholder 8"/>
          <p:cNvSpPr>
            <a:spLocks noGrp="1"/>
          </p:cNvSpPr>
          <p:nvPr>
            <p:ph type="sldNum" sz="quarter" idx="11"/>
          </p:nvPr>
        </p:nvSpPr>
        <p:spPr/>
        <p:txBody>
          <a:bodyPr/>
          <a:lstStyle/>
          <a:p>
            <a:fld id="{8D84455B-42D3-455D-8162-AA872103BA4A}" type="slidenum">
              <a:rPr lang="en-US" smtClean="0"/>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8D84455B-42D3-455D-8162-AA872103BA4A}" type="slidenum">
              <a:rPr lang="en-US" smtClean="0"/>
              <a:t>‹#›</a:t>
            </a:fld>
            <a:endParaRPr lang="en-US"/>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endParaRPr lang="en-US"/>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895B33A4-58F0-4E58-A519-7A06BE287EAB}" type="datetimeFigureOut">
              <a:rPr lang="en-US" smtClean="0"/>
              <a:t>11/13/2019</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28.png"/><Relationship Id="rId1" Type="http://schemas.openxmlformats.org/officeDocument/2006/relationships/slideLayout" Target="../slideLayouts/slideLayout2.xml"/><Relationship Id="rId5" Type="http://schemas.microsoft.com/office/2007/relationships/hdphoto" Target="../media/hdphoto6.wdp"/><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avi"/><Relationship Id="rId1" Type="http://schemas.microsoft.com/office/2007/relationships/media" Target="../media/media1.avi"/><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3.png"/><Relationship Id="rId1" Type="http://schemas.openxmlformats.org/officeDocument/2006/relationships/slideLayout" Target="../slideLayouts/slideLayout2.xml"/><Relationship Id="rId4" Type="http://schemas.microsoft.com/office/2007/relationships/hdphoto" Target="../media/hdphoto8.wdp"/></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jpeg"/><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5.jpeg"/><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sp>
        <p:nvSpPr>
          <p:cNvPr id="5" name="Content Placeholder 4"/>
          <p:cNvSpPr>
            <a:spLocks noGrp="1"/>
          </p:cNvSpPr>
          <p:nvPr>
            <p:ph idx="1"/>
          </p:nvPr>
        </p:nvSpPr>
        <p:spPr/>
        <p:txBody>
          <a:bodyPr/>
          <a:lstStyle/>
          <a:p>
            <a:endParaRPr lang="en-US"/>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55761" y="628650"/>
            <a:ext cx="5867400" cy="895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1524000"/>
            <a:ext cx="7315200" cy="430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3370177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circle(out)">
                                      <p:cBhvr>
                                        <p:cTn id="7" dur="2000"/>
                                        <p:tgtEl>
                                          <p:spTgt spid="1027"/>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1028"/>
                                        </p:tgtEl>
                                        <p:attrNameLst>
                                          <p:attrName>style.visibility</p:attrName>
                                        </p:attrNameLst>
                                      </p:cBhvr>
                                      <p:to>
                                        <p:strVal val="visible"/>
                                      </p:to>
                                    </p:set>
                                    <p:anim calcmode="lin" valueType="num">
                                      <p:cBhvr>
                                        <p:cTn id="12" dur="1000" fill="hold"/>
                                        <p:tgtEl>
                                          <p:spTgt spid="1028"/>
                                        </p:tgtEl>
                                        <p:attrNameLst>
                                          <p:attrName>ppt_w</p:attrName>
                                        </p:attrNameLst>
                                      </p:cBhvr>
                                      <p:tavLst>
                                        <p:tav tm="0">
                                          <p:val>
                                            <p:fltVal val="0"/>
                                          </p:val>
                                        </p:tav>
                                        <p:tav tm="100000">
                                          <p:val>
                                            <p:strVal val="#ppt_w"/>
                                          </p:val>
                                        </p:tav>
                                      </p:tavLst>
                                    </p:anim>
                                    <p:anim calcmode="lin" valueType="num">
                                      <p:cBhvr>
                                        <p:cTn id="13" dur="1000" fill="hold"/>
                                        <p:tgtEl>
                                          <p:spTgt spid="1028"/>
                                        </p:tgtEl>
                                        <p:attrNameLst>
                                          <p:attrName>ppt_h</p:attrName>
                                        </p:attrNameLst>
                                      </p:cBhvr>
                                      <p:tavLst>
                                        <p:tav tm="0">
                                          <p:val>
                                            <p:fltVal val="0"/>
                                          </p:val>
                                        </p:tav>
                                        <p:tav tm="100000">
                                          <p:val>
                                            <p:strVal val="#ppt_h"/>
                                          </p:val>
                                        </p:tav>
                                      </p:tavLst>
                                    </p:anim>
                                    <p:anim calcmode="lin" valueType="num">
                                      <p:cBhvr>
                                        <p:cTn id="14" dur="1000" fill="hold"/>
                                        <p:tgtEl>
                                          <p:spTgt spid="1028"/>
                                        </p:tgtEl>
                                        <p:attrNameLst>
                                          <p:attrName>style.rotation</p:attrName>
                                        </p:attrNameLst>
                                      </p:cBhvr>
                                      <p:tavLst>
                                        <p:tav tm="0">
                                          <p:val>
                                            <p:fltVal val="90"/>
                                          </p:val>
                                        </p:tav>
                                        <p:tav tm="100000">
                                          <p:val>
                                            <p:fltVal val="0"/>
                                          </p:val>
                                        </p:tav>
                                      </p:tavLst>
                                    </p:anim>
                                    <p:animEffect transition="in" filter="fade">
                                      <p:cBhvr>
                                        <p:cTn id="15" dur="10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lstStyle/>
          <a:p>
            <a:pPr algn="ctr" rtl="1"/>
            <a:r>
              <a:rPr lang="fa-IR" sz="2400" dirty="0" smtClean="0">
                <a:cs typeface="0 Compset" pitchFamily="2" charset="-78"/>
              </a:rPr>
              <a:t>آب و هوا نتیجۀ بر هم کنش ؛</a:t>
            </a:r>
            <a:endParaRPr lang="en-US" sz="2400" dirty="0">
              <a:cs typeface="0 Compset" pitchFamily="2" charset="-78"/>
            </a:endParaRPr>
          </a:p>
        </p:txBody>
      </p:sp>
      <p:sp>
        <p:nvSpPr>
          <p:cNvPr id="3" name="Content Placeholder 2"/>
          <p:cNvSpPr>
            <a:spLocks noGrp="1"/>
          </p:cNvSpPr>
          <p:nvPr>
            <p:ph idx="1"/>
          </p:nvPr>
        </p:nvSpPr>
        <p:spPr/>
        <p:txBody>
          <a:bodyPr/>
          <a:lstStyle/>
          <a:p>
            <a:endParaRPr lang="en-US" dirty="0"/>
          </a:p>
        </p:txBody>
      </p:sp>
      <p:pic>
        <p:nvPicPr>
          <p:cNvPr id="307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8373" y="3657600"/>
            <a:ext cx="7590091" cy="29687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478478"/>
            <a:ext cx="7672438" cy="220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3200" y="2273381"/>
            <a:ext cx="276225" cy="257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2850" y="1524000"/>
            <a:ext cx="7726788" cy="5074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2471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wheel(1)">
                                      <p:cBhvr>
                                        <p:cTn id="7" dur="20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nodeType="clickEffect">
                                  <p:stCondLst>
                                    <p:cond delay="0"/>
                                  </p:stCondLst>
                                  <p:childTnLst>
                                    <p:set>
                                      <p:cBhvr>
                                        <p:cTn id="11" dur="1" fill="hold">
                                          <p:stCondLst>
                                            <p:cond delay="0"/>
                                          </p:stCondLst>
                                        </p:cTn>
                                        <p:tgtEl>
                                          <p:spTgt spid="3075"/>
                                        </p:tgtEl>
                                        <p:attrNameLst>
                                          <p:attrName>style.visibility</p:attrName>
                                        </p:attrNameLst>
                                      </p:cBhvr>
                                      <p:to>
                                        <p:strVal val="visible"/>
                                      </p:to>
                                    </p:set>
                                    <p:animEffect transition="in" filter="fade">
                                      <p:cBhvr>
                                        <p:cTn id="12" dur="2000"/>
                                        <p:tgtEl>
                                          <p:spTgt spid="3075"/>
                                        </p:tgtEl>
                                      </p:cBhvr>
                                    </p:animEffect>
                                    <p:anim calcmode="lin" valueType="num">
                                      <p:cBhvr>
                                        <p:cTn id="13" dur="2000" fill="hold"/>
                                        <p:tgtEl>
                                          <p:spTgt spid="3075"/>
                                        </p:tgtEl>
                                        <p:attrNameLst>
                                          <p:attrName>ppt_w</p:attrName>
                                        </p:attrNameLst>
                                      </p:cBhvr>
                                      <p:tavLst>
                                        <p:tav tm="0" fmla="#ppt_w*sin(2.5*pi*$)">
                                          <p:val>
                                            <p:fltVal val="0"/>
                                          </p:val>
                                        </p:tav>
                                        <p:tav tm="100000">
                                          <p:val>
                                            <p:fltVal val="1"/>
                                          </p:val>
                                        </p:tav>
                                      </p:tavLst>
                                    </p:anim>
                                    <p:anim calcmode="lin" valueType="num">
                                      <p:cBhvr>
                                        <p:cTn id="14" dur="2000" fill="hold"/>
                                        <p:tgtEl>
                                          <p:spTgt spid="3075"/>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32" fill="hold" grpId="0" nodeType="clickEffect" nodePh="1">
                                  <p:stCondLst>
                                    <p:cond delay="0"/>
                                  </p:stCondLst>
                                  <p:endCondLst>
                                    <p:cond evt="begin" delay="0">
                                      <p:tn val="17"/>
                                    </p:cond>
                                  </p:end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circle(out)">
                                      <p:cBhvr>
                                        <p:cTn id="19" dur="2000"/>
                                        <p:tgtEl>
                                          <p:spTgt spid="3">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32" fill="hold" nodeType="clickEffect">
                                  <p:stCondLst>
                                    <p:cond delay="0"/>
                                  </p:stCondLst>
                                  <p:childTnLst>
                                    <p:set>
                                      <p:cBhvr>
                                        <p:cTn id="23" dur="1" fill="hold">
                                          <p:stCondLst>
                                            <p:cond delay="0"/>
                                          </p:stCondLst>
                                        </p:cTn>
                                        <p:tgtEl>
                                          <p:spTgt spid="3076"/>
                                        </p:tgtEl>
                                        <p:attrNameLst>
                                          <p:attrName>style.visibility</p:attrName>
                                        </p:attrNameLst>
                                      </p:cBhvr>
                                      <p:to>
                                        <p:strVal val="visible"/>
                                      </p:to>
                                    </p:set>
                                    <p:animEffect transition="in" filter="circle(out)">
                                      <p:cBhvr>
                                        <p:cTn id="24" dur="2000"/>
                                        <p:tgtEl>
                                          <p:spTgt spid="3076"/>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3077"/>
                                        </p:tgtEl>
                                        <p:attrNameLst>
                                          <p:attrName>style.visibility</p:attrName>
                                        </p:attrNameLst>
                                      </p:cBhvr>
                                      <p:to>
                                        <p:strVal val="visible"/>
                                      </p:to>
                                    </p:set>
                                    <p:animEffect transition="in" filter="barn(inVertical)">
                                      <p:cBhvr>
                                        <p:cTn id="29" dur="500"/>
                                        <p:tgtEl>
                                          <p:spTgt spid="30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lstStyle/>
          <a:p>
            <a:pPr algn="ctr" rtl="1"/>
            <a:r>
              <a:rPr lang="fa-IR" sz="2400" dirty="0" smtClean="0">
                <a:solidFill>
                  <a:schemeClr val="tx1"/>
                </a:solidFill>
                <a:latin typeface="Cambria Math" pitchFamily="18" charset="0"/>
                <a:ea typeface="Cambria Math" pitchFamily="18" charset="0"/>
              </a:rPr>
              <a:t>آیا به جز حالت اتمی و مولکولی ، مواد به </a:t>
            </a:r>
            <a:r>
              <a:rPr lang="fa-IR" sz="2400" dirty="0" smtClean="0">
                <a:solidFill>
                  <a:srgbClr val="FF0000"/>
                </a:solidFill>
                <a:latin typeface="Cambria Math" pitchFamily="18" charset="0"/>
                <a:ea typeface="Cambria Math" pitchFamily="18" charset="0"/>
              </a:rPr>
              <a:t>شکل دیگری </a:t>
            </a:r>
            <a:r>
              <a:rPr lang="fa-IR" sz="2400" dirty="0" smtClean="0">
                <a:solidFill>
                  <a:schemeClr val="tx1"/>
                </a:solidFill>
                <a:latin typeface="Cambria Math" pitchFamily="18" charset="0"/>
                <a:ea typeface="Cambria Math" pitchFamily="18" charset="0"/>
              </a:rPr>
              <a:t>در هواکره وجود دارند ؟</a:t>
            </a:r>
            <a:endParaRPr lang="en-US" sz="2400" dirty="0">
              <a:solidFill>
                <a:schemeClr val="tx1"/>
              </a:solidFill>
              <a:latin typeface="Cambria Math" pitchFamily="18" charset="0"/>
              <a:ea typeface="Cambria Math" pitchFamily="18" charset="0"/>
            </a:endParaRPr>
          </a:p>
        </p:txBody>
      </p:sp>
      <p:sp>
        <p:nvSpPr>
          <p:cNvPr id="10" name="Content Placeholder 9"/>
          <p:cNvSpPr>
            <a:spLocks noGrp="1"/>
          </p:cNvSpPr>
          <p:nvPr>
            <p:ph idx="1"/>
          </p:nvPr>
        </p:nvSpPr>
        <p:spPr/>
        <p:txBody>
          <a:bodyPr/>
          <a:lstStyle/>
          <a:p>
            <a:endParaRPr lang="en-US" dirty="0"/>
          </a:p>
        </p:txBody>
      </p:sp>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1614055"/>
            <a:ext cx="1981200" cy="30341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56034" y="1808293"/>
            <a:ext cx="2635166" cy="3678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7400" y="3208704"/>
            <a:ext cx="2174528" cy="3192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4271996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028"/>
                                        </p:tgtEl>
                                        <p:attrNameLst>
                                          <p:attrName>style.visibility</p:attrName>
                                        </p:attrNameLst>
                                      </p:cBhvr>
                                      <p:to>
                                        <p:strVal val="visible"/>
                                      </p:to>
                                    </p:set>
                                    <p:animEffect transition="in" filter="circle(in)">
                                      <p:cBhvr>
                                        <p:cTn id="12" dur="2000"/>
                                        <p:tgtEl>
                                          <p:spTgt spid="102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1030"/>
                                        </p:tgtEl>
                                        <p:attrNameLst>
                                          <p:attrName>style.visibility</p:attrName>
                                        </p:attrNameLst>
                                      </p:cBhvr>
                                      <p:to>
                                        <p:strVal val="visible"/>
                                      </p:to>
                                    </p:set>
                                    <p:animEffect transition="in" filter="circle(in)">
                                      <p:cBhvr>
                                        <p:cTn id="17" dur="2000"/>
                                        <p:tgtEl>
                                          <p:spTgt spid="1030"/>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1031"/>
                                        </p:tgtEl>
                                        <p:attrNameLst>
                                          <p:attrName>style.visibility</p:attrName>
                                        </p:attrNameLst>
                                      </p:cBhvr>
                                      <p:to>
                                        <p:strVal val="visible"/>
                                      </p:to>
                                    </p:set>
                                    <p:animEffect transition="in" filter="circle(in)">
                                      <p:cBhvr>
                                        <p:cTn id="22" dur="2000"/>
                                        <p:tgtEl>
                                          <p:spTgt spid="10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lstStyle/>
          <a:p>
            <a:pPr algn="ctr" rtl="1"/>
            <a:r>
              <a:rPr lang="fa-IR" sz="2400" dirty="0" smtClean="0">
                <a:cs typeface="0 Compset" pitchFamily="2" charset="-78"/>
              </a:rPr>
              <a:t>در شکل زیر برخی از اجزای سازندۀ هوا کره بر حسب ارتفاع نشان داده شده است .</a:t>
            </a:r>
            <a:endParaRPr lang="en-US" sz="2400" dirty="0">
              <a:cs typeface="0 Compset" pitchFamily="2" charset="-78"/>
            </a:endParaRPr>
          </a:p>
        </p:txBody>
      </p:sp>
      <p:sp>
        <p:nvSpPr>
          <p:cNvPr id="3" name="Content Placeholder 2"/>
          <p:cNvSpPr>
            <a:spLocks noGrp="1"/>
          </p:cNvSpPr>
          <p:nvPr>
            <p:ph idx="1"/>
          </p:nvPr>
        </p:nvSpPr>
        <p:spPr/>
        <p:txBody>
          <a:bodyPr/>
          <a:lstStyle/>
          <a:p>
            <a:endParaRPr lang="en-US" dirty="0"/>
          </a:p>
        </p:txBody>
      </p:sp>
      <p:pic>
        <p:nvPicPr>
          <p:cNvPr id="2051" name="Picture 3"/>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Effect>
                      <a14:colorTemperature colorTemp="11200"/>
                    </a14:imgEffect>
                  </a14:imgLayer>
                </a14:imgProps>
              </a:ext>
              <a:ext uri="{28A0092B-C50C-407E-A947-70E740481C1C}">
                <a14:useLocalDpi xmlns:a14="http://schemas.microsoft.com/office/drawing/2010/main" val="0"/>
              </a:ext>
            </a:extLst>
          </a:blip>
          <a:srcRect/>
          <a:stretch>
            <a:fillRect/>
          </a:stretch>
        </p:blipFill>
        <p:spPr bwMode="auto">
          <a:xfrm>
            <a:off x="1240229" y="1670041"/>
            <a:ext cx="5846371" cy="4730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4466716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lstStyle/>
          <a:p>
            <a:pPr algn="ctr" rtl="1"/>
            <a:r>
              <a:rPr lang="fa-IR" sz="2200" dirty="0" smtClean="0">
                <a:solidFill>
                  <a:schemeClr val="tx1"/>
                </a:solidFill>
                <a:latin typeface="Cambria Math" pitchFamily="18" charset="0"/>
                <a:ea typeface="Cambria Math" pitchFamily="18" charset="0"/>
              </a:rPr>
              <a:t>معمولاً برای دمای لایه های مختلف هواکره از درجه سیلسیوس و یا کلوین استفاده می شود </a:t>
            </a:r>
            <a:r>
              <a:rPr lang="fa-IR" sz="2400" dirty="0" smtClean="0">
                <a:solidFill>
                  <a:schemeClr val="tx1"/>
                </a:solidFill>
                <a:latin typeface="Cambria Math" pitchFamily="18" charset="0"/>
                <a:ea typeface="Cambria Math" pitchFamily="18" charset="0"/>
              </a:rPr>
              <a:t/>
            </a:r>
            <a:br>
              <a:rPr lang="fa-IR" sz="2400" dirty="0" smtClean="0">
                <a:solidFill>
                  <a:schemeClr val="tx1"/>
                </a:solidFill>
                <a:latin typeface="Cambria Math" pitchFamily="18" charset="0"/>
                <a:ea typeface="Cambria Math" pitchFamily="18" charset="0"/>
              </a:rPr>
            </a:br>
            <a:r>
              <a:rPr lang="fa-IR" sz="2400" dirty="0" smtClean="0">
                <a:solidFill>
                  <a:schemeClr val="tx1"/>
                </a:solidFill>
                <a:latin typeface="Cambria Math" pitchFamily="18" charset="0"/>
                <a:ea typeface="Cambria Math" pitchFamily="18" charset="0"/>
              </a:rPr>
              <a:t>رابطه ای برای</a:t>
            </a:r>
            <a:r>
              <a:rPr lang="fa-IR" sz="2400" dirty="0" smtClean="0">
                <a:solidFill>
                  <a:srgbClr val="FF0000"/>
                </a:solidFill>
                <a:latin typeface="Cambria Math" pitchFamily="18" charset="0"/>
                <a:ea typeface="Cambria Math" pitchFamily="18" charset="0"/>
              </a:rPr>
              <a:t> تبدیل </a:t>
            </a:r>
            <a:r>
              <a:rPr lang="fa-IR" sz="2400" dirty="0" smtClean="0">
                <a:solidFill>
                  <a:schemeClr val="tx1"/>
                </a:solidFill>
                <a:latin typeface="Cambria Math" pitchFamily="18" charset="0"/>
                <a:ea typeface="Cambria Math" pitchFamily="18" charset="0"/>
              </a:rPr>
              <a:t>درجه سیلسیوس و کلوین پیدا کنید .</a:t>
            </a:r>
            <a:endParaRPr lang="en-US" sz="2400" dirty="0">
              <a:solidFill>
                <a:schemeClr val="tx1"/>
              </a:solidFill>
              <a:latin typeface="Cambria Math" pitchFamily="18" charset="0"/>
              <a:ea typeface="Cambria Math" pitchFamily="18" charset="0"/>
            </a:endParaRPr>
          </a:p>
        </p:txBody>
      </p:sp>
      <p:sp>
        <p:nvSpPr>
          <p:cNvPr id="5" name="Content Placeholder 4"/>
          <p:cNvSpPr>
            <a:spLocks noGrp="1"/>
          </p:cNvSpPr>
          <p:nvPr>
            <p:ph idx="1"/>
          </p:nvPr>
        </p:nvSpPr>
        <p:spPr/>
        <p:txBody>
          <a:bodyPr/>
          <a:lstStyle/>
          <a:p>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600200"/>
            <a:ext cx="7543800" cy="480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6143069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nodeType="clickEffect">
                                  <p:stCondLst>
                                    <p:cond delay="0"/>
                                  </p:stCondLst>
                                  <p:childTnLst>
                                    <p:set>
                                      <p:cBhvr>
                                        <p:cTn id="11" dur="1" fill="hold">
                                          <p:stCondLst>
                                            <p:cond delay="0"/>
                                          </p:stCondLst>
                                        </p:cTn>
                                        <p:tgtEl>
                                          <p:spTgt spid="4098"/>
                                        </p:tgtEl>
                                        <p:attrNameLst>
                                          <p:attrName>style.visibility</p:attrName>
                                        </p:attrNameLst>
                                      </p:cBhvr>
                                      <p:to>
                                        <p:strVal val="visible"/>
                                      </p:to>
                                    </p:set>
                                    <p:animEffect transition="in" filter="circle(out)">
                                      <p:cBhvr>
                                        <p:cTn id="12" dur="20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lstStyle/>
          <a:p>
            <a:pPr algn="ctr" rtl="1"/>
            <a:r>
              <a:rPr lang="fa-IR" sz="2400" dirty="0" smtClean="0">
                <a:solidFill>
                  <a:schemeClr val="tx1"/>
                </a:solidFill>
                <a:latin typeface="Cambria Math" pitchFamily="18" charset="0"/>
                <a:ea typeface="Cambria Math" pitchFamily="18" charset="0"/>
              </a:rPr>
              <a:t>جنس هواکره</a:t>
            </a:r>
            <a:endParaRPr lang="en-US" sz="2400" dirty="0">
              <a:solidFill>
                <a:schemeClr val="tx1"/>
              </a:solidFill>
              <a:latin typeface="Cambria Math" pitchFamily="18" charset="0"/>
              <a:ea typeface="Cambria Math" pitchFamily="18" charset="0"/>
            </a:endParaRPr>
          </a:p>
        </p:txBody>
      </p:sp>
      <p:pic>
        <p:nvPicPr>
          <p:cNvPr id="3" name="Content Placeholder 2"/>
          <p:cNvPicPr>
            <a:picLocks noGrp="1" noChangeAspect="1"/>
          </p:cNvPicPr>
          <p:nvPr>
            <p:ph idx="1"/>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229016" y="1600200"/>
            <a:ext cx="7871375" cy="4947404"/>
          </a:xfrm>
          <a:prstGeom prst="rect">
            <a:avLst/>
          </a:prstGeom>
        </p:spPr>
      </p:pic>
      <p:pic>
        <p:nvPicPr>
          <p:cNvPr id="5" name="Picture 4"/>
          <p:cNvPicPr>
            <a:picLocks noChangeAspect="1"/>
          </p:cNvPicPr>
          <p:nvPr/>
        </p:nvPicPr>
        <p:blipFill>
          <a:blip r:embed="rId4">
            <a:extLst>
              <a:ext uri="{BEBA8EAE-BF5A-486C-A8C5-ECC9F3942E4B}">
                <a14:imgProps xmlns:a14="http://schemas.microsoft.com/office/drawing/2010/main">
                  <a14:imgLayer r:embed="rId5">
                    <a14:imgEffect>
                      <a14:sharpenSoften amount="50000"/>
                    </a14:imgEffect>
                  </a14:imgLayer>
                </a14:imgProps>
              </a:ext>
            </a:extLst>
          </a:blip>
          <a:stretch>
            <a:fillRect/>
          </a:stretch>
        </p:blipFill>
        <p:spPr>
          <a:xfrm>
            <a:off x="1981200" y="1676400"/>
            <a:ext cx="4208585" cy="304800"/>
          </a:xfrm>
          <a:prstGeom prst="rect">
            <a:avLst/>
          </a:prstGeom>
        </p:spPr>
      </p:pic>
    </p:spTree>
    <p:extLst>
      <p:ext uri="{BB962C8B-B14F-4D97-AF65-F5344CB8AC3E}">
        <p14:creationId xmlns:p14="http://schemas.microsoft.com/office/powerpoint/2010/main" val="404229231"/>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up)">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2"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right)">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he.Secret.Life.of.Ice.foroughmand.blogfa.com_5">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457200" y="1858963"/>
            <a:ext cx="7620000" cy="4281487"/>
          </a:xfrm>
        </p:spPr>
      </p:pic>
      <p:sp>
        <p:nvSpPr>
          <p:cNvPr id="5" name="Title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lstStyle/>
          <a:p>
            <a:pPr algn="ctr" rtl="1"/>
            <a:r>
              <a:rPr lang="fa-IR" sz="2400" dirty="0" smtClean="0">
                <a:solidFill>
                  <a:schemeClr val="tx1"/>
                </a:solidFill>
                <a:latin typeface="Cambria Math" pitchFamily="18" charset="0"/>
                <a:ea typeface="Cambria Math" pitchFamily="18" charset="0"/>
              </a:rPr>
              <a:t>بررسی های دانشمندان نشان می دهد که از 200 میلیون سال پیش تا کنون ،</a:t>
            </a:r>
            <a:br>
              <a:rPr lang="fa-IR" sz="2400" dirty="0" smtClean="0">
                <a:solidFill>
                  <a:schemeClr val="tx1"/>
                </a:solidFill>
                <a:latin typeface="Cambria Math" pitchFamily="18" charset="0"/>
                <a:ea typeface="Cambria Math" pitchFamily="18" charset="0"/>
              </a:rPr>
            </a:br>
            <a:r>
              <a:rPr lang="fa-IR" sz="2400" dirty="0" smtClean="0">
                <a:solidFill>
                  <a:schemeClr val="tx1"/>
                </a:solidFill>
                <a:latin typeface="Cambria Math" pitchFamily="18" charset="0"/>
                <a:ea typeface="Cambria Math" pitchFamily="18" charset="0"/>
              </a:rPr>
              <a:t>نسبت گازهای سازندۀ هوا کره تقریباً ثابت مانده است .</a:t>
            </a:r>
            <a:endParaRPr lang="en-US" sz="2400" dirty="0">
              <a:solidFill>
                <a:schemeClr val="tx1"/>
              </a:solidFill>
              <a:latin typeface="Cambria Math" pitchFamily="18" charset="0"/>
              <a:ea typeface="Cambria Math" pitchFamily="18" charset="0"/>
            </a:endParaRPr>
          </a:p>
        </p:txBody>
      </p:sp>
    </p:spTree>
    <p:extLst>
      <p:ext uri="{BB962C8B-B14F-4D97-AF65-F5344CB8AC3E}">
        <p14:creationId xmlns:p14="http://schemas.microsoft.com/office/powerpoint/2010/main" val="2700118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ppt_x"/>
                                          </p:val>
                                        </p:tav>
                                        <p:tav tm="100000">
                                          <p:val>
                                            <p:strVal val="#ppt_x"/>
                                          </p:val>
                                        </p:tav>
                                      </p:tavLst>
                                    </p:anim>
                                    <p:anim calcmode="lin" valueType="num">
                                      <p:cBhvr additive="base">
                                        <p:cTn id="1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p:cTn id="16" fill="hold" display="0">
                  <p:stCondLst>
                    <p:cond delay="indefinite"/>
                  </p:stCondLst>
                </p:cTn>
                <p:tgtEl>
                  <p:spTgt spid="4"/>
                </p:tgtEl>
              </p:cMediaNode>
            </p:video>
          </p:childTnLst>
        </p:cTn>
      </p:par>
    </p:tnLst>
    <p:bldLst>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lstStyle/>
          <a:p>
            <a:pPr algn="ctr" rtl="1"/>
            <a:r>
              <a:rPr lang="fa-IR" sz="2400" dirty="0" smtClean="0">
                <a:solidFill>
                  <a:schemeClr val="tx1"/>
                </a:solidFill>
                <a:latin typeface="Cambria Math" pitchFamily="18" charset="0"/>
                <a:ea typeface="Cambria Math" pitchFamily="18" charset="0"/>
              </a:rPr>
              <a:t>بیشتر حجم هوا مربوط به گاز</a:t>
            </a:r>
            <a:r>
              <a:rPr lang="fa-IR" sz="2400" dirty="0" smtClean="0">
                <a:solidFill>
                  <a:srgbClr val="FF0000"/>
                </a:solidFill>
                <a:latin typeface="Cambria Math" pitchFamily="18" charset="0"/>
                <a:ea typeface="Cambria Math" pitchFamily="18" charset="0"/>
              </a:rPr>
              <a:t> نیتروژن </a:t>
            </a:r>
            <a:r>
              <a:rPr lang="fa-IR" sz="2400" dirty="0" smtClean="0">
                <a:solidFill>
                  <a:schemeClr val="tx1"/>
                </a:solidFill>
                <a:latin typeface="Cambria Math" pitchFamily="18" charset="0"/>
                <a:ea typeface="Cambria Math" pitchFamily="18" charset="0"/>
              </a:rPr>
              <a:t>است .</a:t>
            </a:r>
            <a:endParaRPr lang="en-US" sz="2400" dirty="0">
              <a:solidFill>
                <a:schemeClr val="tx1"/>
              </a:solidFill>
              <a:latin typeface="Cambria Math" pitchFamily="18" charset="0"/>
              <a:ea typeface="Cambria Math" pitchFamily="18" charset="0"/>
            </a:endParaRPr>
          </a:p>
        </p:txBody>
      </p:sp>
      <p:pic>
        <p:nvPicPr>
          <p:cNvPr id="6" name="Content Placeholder 5"/>
          <p:cNvPicPr>
            <a:picLocks noGrp="1" noChangeAspect="1"/>
          </p:cNvPicPr>
          <p:nvPr>
            <p:ph idx="1"/>
          </p:nvPr>
        </p:nvPicPr>
        <p:blipFill>
          <a:blip r:embed="rId2">
            <a:extLst>
              <a:ext uri="{BEBA8EAE-BF5A-486C-A8C5-ECC9F3942E4B}">
                <a14:imgProps xmlns:a14="http://schemas.microsoft.com/office/drawing/2010/main">
                  <a14:imgLayer r:embed="rId3">
                    <a14:imgEffect>
                      <a14:sharpenSoften amount="50000"/>
                    </a14:imgEffect>
                    <a14:imgEffect>
                      <a14:colorTemperature colorTemp="7200"/>
                    </a14:imgEffect>
                  </a14:imgLayer>
                </a14:imgProps>
              </a:ext>
              <a:ext uri="{28A0092B-C50C-407E-A947-70E740481C1C}">
                <a14:useLocalDpi xmlns:a14="http://schemas.microsoft.com/office/drawing/2010/main" val="0"/>
              </a:ext>
            </a:extLst>
          </a:blip>
          <a:stretch>
            <a:fillRect/>
          </a:stretch>
        </p:blipFill>
        <p:spPr>
          <a:xfrm>
            <a:off x="1524000" y="1523999"/>
            <a:ext cx="5214668" cy="5064509"/>
          </a:xfrm>
        </p:spPr>
        <p:style>
          <a:lnRef idx="1">
            <a:schemeClr val="accent2"/>
          </a:lnRef>
          <a:fillRef idx="2">
            <a:schemeClr val="accent2"/>
          </a:fillRef>
          <a:effectRef idx="1">
            <a:schemeClr val="accent2"/>
          </a:effectRef>
          <a:fontRef idx="minor">
            <a:schemeClr val="dk1"/>
          </a:fontRef>
        </p:style>
      </p:pic>
    </p:spTree>
    <p:extLst>
      <p:ext uri="{BB962C8B-B14F-4D97-AF65-F5344CB8AC3E}">
        <p14:creationId xmlns:p14="http://schemas.microsoft.com/office/powerpoint/2010/main" val="167137491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heel(1)">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lstStyle/>
              <a:p>
                <a:pPr algn="ctr" rtl="1"/>
                <a:r>
                  <a:rPr lang="fa-IR" sz="2800" dirty="0" smtClean="0">
                    <a:cs typeface="0 Compset" pitchFamily="2" charset="-78"/>
                  </a:rPr>
                  <a:t>برهمکنش هواکره با زیست کره</a:t>
                </a:r>
                <a:br>
                  <a:rPr lang="fa-IR" sz="2800" dirty="0" smtClean="0">
                    <a:cs typeface="0 Compset" pitchFamily="2" charset="-78"/>
                  </a:rPr>
                </a:br>
                <a14:m>
                  <m:oMath xmlns:m="http://schemas.openxmlformats.org/officeDocument/2006/math">
                    <m:sSub>
                      <m:sSubPr>
                        <m:ctrlPr>
                          <a:rPr lang="en-US" sz="2800" i="1" smtClean="0">
                            <a:latin typeface="Cambria Math" panose="02040503050406030204" pitchFamily="18" charset="0"/>
                            <a:cs typeface="0 Compset" pitchFamily="2" charset="-78"/>
                          </a:rPr>
                        </m:ctrlPr>
                      </m:sSubPr>
                      <m:e>
                        <m:r>
                          <a:rPr lang="en-US" sz="2800" b="0" i="1" smtClean="0">
                            <a:latin typeface="Cambria Math"/>
                            <a:cs typeface="0 Compset" pitchFamily="2" charset="-78"/>
                          </a:rPr>
                          <m:t>𝐶𝑂</m:t>
                        </m:r>
                      </m:e>
                      <m:sub>
                        <m:r>
                          <a:rPr lang="en-US" sz="2800" b="0" i="1" smtClean="0">
                            <a:latin typeface="Cambria Math"/>
                            <a:cs typeface="0 Compset" pitchFamily="2" charset="-78"/>
                          </a:rPr>
                          <m:t>2</m:t>
                        </m:r>
                        <m:r>
                          <a:rPr lang="en-US" sz="2800" b="0" i="1" smtClean="0">
                            <a:latin typeface="Cambria Math"/>
                            <a:cs typeface="0 Compset" pitchFamily="2" charset="-78"/>
                          </a:rPr>
                          <m:t> </m:t>
                        </m:r>
                      </m:sub>
                    </m:sSub>
                    <m:sSub>
                      <m:sSubPr>
                        <m:ctrlPr>
                          <a:rPr lang="en-US" sz="2800" i="1" smtClean="0">
                            <a:latin typeface="Cambria Math" panose="02040503050406030204" pitchFamily="18" charset="0"/>
                            <a:cs typeface="0 Compset" pitchFamily="2" charset="-78"/>
                          </a:rPr>
                        </m:ctrlPr>
                      </m:sSubPr>
                      <m:e>
                        <m:r>
                          <a:rPr lang="en-US" sz="2800" b="0" i="1" smtClean="0">
                            <a:latin typeface="Cambria Math"/>
                            <a:cs typeface="0 Compset" pitchFamily="2" charset="-78"/>
                          </a:rPr>
                          <m:t>  ,  </m:t>
                        </m:r>
                        <m:r>
                          <a:rPr lang="en-US" sz="2800" b="0" i="1" smtClean="0">
                            <a:latin typeface="Cambria Math"/>
                            <a:cs typeface="0 Compset" pitchFamily="2" charset="-78"/>
                          </a:rPr>
                          <m:t>𝐻</m:t>
                        </m:r>
                      </m:e>
                      <m:sub>
                        <m:r>
                          <a:rPr lang="en-US" sz="2800" b="0" i="1" smtClean="0">
                            <a:latin typeface="Cambria Math"/>
                            <a:cs typeface="0 Compset" pitchFamily="2" charset="-78"/>
                          </a:rPr>
                          <m:t>2</m:t>
                        </m:r>
                      </m:sub>
                    </m:sSub>
                    <m:r>
                      <a:rPr lang="en-US" sz="2800" b="0" i="1" smtClean="0">
                        <a:latin typeface="Cambria Math"/>
                        <a:cs typeface="0 Compset" pitchFamily="2" charset="-78"/>
                      </a:rPr>
                      <m:t>𝑂</m:t>
                    </m:r>
                  </m:oMath>
                </a14:m>
                <a:r>
                  <a:rPr lang="en-US" sz="2800" dirty="0" smtClean="0">
                    <a:cs typeface="0 Compset" pitchFamily="2" charset="-78"/>
                  </a:rPr>
                  <a:t>  , </a:t>
                </a:r>
                <a14:m>
                  <m:oMath xmlns:m="http://schemas.openxmlformats.org/officeDocument/2006/math">
                    <m:sSub>
                      <m:sSubPr>
                        <m:ctrlPr>
                          <a:rPr lang="en-US" sz="2800" i="1" dirty="0" smtClean="0">
                            <a:latin typeface="Cambria Math" panose="02040503050406030204" pitchFamily="18" charset="0"/>
                            <a:cs typeface="0 Compset" pitchFamily="2" charset="-78"/>
                          </a:rPr>
                        </m:ctrlPr>
                      </m:sSubPr>
                      <m:e>
                        <m:r>
                          <a:rPr lang="en-US" sz="2800" b="0" i="1" dirty="0" smtClean="0">
                            <a:latin typeface="Cambria Math"/>
                            <a:cs typeface="0 Compset" pitchFamily="2" charset="-78"/>
                          </a:rPr>
                          <m:t>𝑁</m:t>
                        </m:r>
                      </m:e>
                      <m:sub>
                        <m:r>
                          <a:rPr lang="en-US" sz="2800" b="0" i="1" dirty="0" smtClean="0">
                            <a:latin typeface="Cambria Math"/>
                            <a:cs typeface="0 Compset" pitchFamily="2" charset="-78"/>
                          </a:rPr>
                          <m:t>2</m:t>
                        </m:r>
                      </m:sub>
                    </m:sSub>
                  </m:oMath>
                </a14:m>
                <a:endParaRPr lang="en-US" sz="2800" dirty="0">
                  <a:cs typeface="0 Compset" pitchFamily="2" charset="-78"/>
                </a:endParaRPr>
              </a:p>
            </p:txBody>
          </p:sp>
        </mc:Choice>
        <mc:Fallback xmlns="">
          <p:sp>
            <p:nvSpPr>
              <p:cNvPr id="2" name="Title 1"/>
              <p:cNvSpPr>
                <a:spLocks noGrp="1" noRot="1" noChangeAspect="1" noMove="1" noResize="1" noEditPoints="1" noAdjustHandles="1" noChangeArrowheads="1" noChangeShapeType="1" noTextEdit="1"/>
              </p:cNvSpPr>
              <p:nvPr>
                <p:ph type="title"/>
              </p:nvPr>
            </p:nvSpPr>
            <p:spPr>
              <a:blipFill rotWithShape="1">
                <a:blip r:embed="rId2"/>
                <a:stretch>
                  <a:fillRect b="-5789"/>
                </a:stretch>
              </a:blipFill>
            </p:spPr>
            <p:txBody>
              <a:bodyPr/>
              <a:lstStyle/>
              <a:p>
                <a:r>
                  <a:rPr lang="en-US">
                    <a:noFill/>
                  </a:rPr>
                  <a:t> </a:t>
                </a:r>
              </a:p>
            </p:txBody>
          </p:sp>
        </mc:Fallback>
      </mc:AlternateContent>
      <p:sp>
        <p:nvSpPr>
          <p:cNvPr id="3" name="Content Placeholder 2"/>
          <p:cNvSpPr>
            <a:spLocks noGrp="1"/>
          </p:cNvSpPr>
          <p:nvPr>
            <p:ph idx="1"/>
          </p:nvPr>
        </p:nvSpPr>
        <p:spPr/>
        <p:txBody>
          <a:bodyPr/>
          <a:lstStyle/>
          <a:p>
            <a:endParaRPr lang="en-US" dirty="0"/>
          </a:p>
        </p:txBody>
      </p:sp>
      <p:pic>
        <p:nvPicPr>
          <p:cNvPr id="1027" name="Picture 3"/>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828800" y="1828800"/>
            <a:ext cx="4869548" cy="4650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00853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out)">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nodeType="clickEffect">
                                  <p:stCondLst>
                                    <p:cond delay="0"/>
                                  </p:stCondLst>
                                  <p:childTnLst>
                                    <p:set>
                                      <p:cBhvr>
                                        <p:cTn id="11" dur="1" fill="hold">
                                          <p:stCondLst>
                                            <p:cond delay="0"/>
                                          </p:stCondLst>
                                        </p:cTn>
                                        <p:tgtEl>
                                          <p:spTgt spid="1027"/>
                                        </p:tgtEl>
                                        <p:attrNameLst>
                                          <p:attrName>style.visibility</p:attrName>
                                        </p:attrNameLst>
                                      </p:cBhvr>
                                      <p:to>
                                        <p:strVal val="visible"/>
                                      </p:to>
                                    </p:set>
                                    <p:animEffect transition="in" filter="circle(out)">
                                      <p:cBhvr>
                                        <p:cTn id="12" dur="20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lstStyle/>
          <a:p>
            <a:pPr algn="ctr" rtl="1"/>
            <a:r>
              <a:rPr lang="fa-IR" sz="2400" dirty="0" smtClean="0">
                <a:solidFill>
                  <a:srgbClr val="FF0000"/>
                </a:solidFill>
                <a:latin typeface="Cambria Math" pitchFamily="18" charset="0"/>
                <a:ea typeface="Cambria Math" pitchFamily="18" charset="0"/>
              </a:rPr>
              <a:t>هوا کره </a:t>
            </a:r>
            <a:r>
              <a:rPr lang="fa-IR" sz="2400" dirty="0" smtClean="0">
                <a:solidFill>
                  <a:schemeClr val="tx1"/>
                </a:solidFill>
                <a:latin typeface="Cambria Math" pitchFamily="18" charset="0"/>
                <a:ea typeface="Cambria Math" pitchFamily="18" charset="0"/>
              </a:rPr>
              <a:t>( اتمسفر ) چیست ؟</a:t>
            </a:r>
            <a:br>
              <a:rPr lang="fa-IR" sz="2400" dirty="0" smtClean="0">
                <a:solidFill>
                  <a:schemeClr val="tx1"/>
                </a:solidFill>
                <a:latin typeface="Cambria Math" pitchFamily="18" charset="0"/>
                <a:ea typeface="Cambria Math" pitchFamily="18" charset="0"/>
              </a:rPr>
            </a:br>
            <a:endParaRPr lang="en-US" sz="2400" dirty="0">
              <a:solidFill>
                <a:schemeClr val="tx1"/>
              </a:solidFill>
              <a:latin typeface="Cambria Math" pitchFamily="18" charset="0"/>
              <a:ea typeface="Cambria Math" pitchFamily="18" charset="0"/>
            </a:endParaRPr>
          </a:p>
        </p:txBody>
      </p:sp>
      <p:pic>
        <p:nvPicPr>
          <p:cNvPr id="7" name="Content Placeholder 6"/>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rot="5400000">
            <a:off x="-421005" y="2478406"/>
            <a:ext cx="5090160" cy="3181350"/>
          </a:xfrm>
        </p:spPr>
      </p:pic>
      <p:sp>
        <p:nvSpPr>
          <p:cNvPr id="8" name="Rectangle 7"/>
          <p:cNvSpPr/>
          <p:nvPr/>
        </p:nvSpPr>
        <p:spPr>
          <a:xfrm>
            <a:off x="4495800" y="2209800"/>
            <a:ext cx="3581400" cy="3046988"/>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ctr" rtl="1"/>
            <a:r>
              <a:rPr lang="fa-IR" sz="2400" dirty="0" smtClean="0">
                <a:solidFill>
                  <a:schemeClr val="bg2">
                    <a:lumMod val="50000"/>
                  </a:schemeClr>
                </a:solidFill>
                <a:latin typeface="Cambria Math" pitchFamily="18" charset="0"/>
                <a:ea typeface="Cambria Math" pitchFamily="18" charset="0"/>
                <a:cs typeface="0 Compset" pitchFamily="2" charset="-78"/>
              </a:rPr>
              <a:t>جنس</a:t>
            </a:r>
            <a:r>
              <a:rPr lang="fa-IR" sz="2400" dirty="0" smtClean="0">
                <a:latin typeface="Cambria Math" pitchFamily="18" charset="0"/>
                <a:ea typeface="Cambria Math" pitchFamily="18" charset="0"/>
                <a:cs typeface="0 Compset" pitchFamily="2" charset="-78"/>
              </a:rPr>
              <a:t> </a:t>
            </a:r>
            <a:r>
              <a:rPr lang="fa-IR" sz="2400" dirty="0">
                <a:latin typeface="Cambria Math" pitchFamily="18" charset="0"/>
                <a:ea typeface="Cambria Math" pitchFamily="18" charset="0"/>
                <a:cs typeface="0 Compset" pitchFamily="2" charset="-78"/>
              </a:rPr>
              <a:t>آن چیست </a:t>
            </a:r>
            <a:r>
              <a:rPr lang="fa-IR" sz="2400" dirty="0" smtClean="0">
                <a:latin typeface="Cambria Math" pitchFamily="18" charset="0"/>
                <a:ea typeface="Cambria Math" pitchFamily="18" charset="0"/>
                <a:cs typeface="0 Compset" pitchFamily="2" charset="-78"/>
              </a:rPr>
              <a:t>؟</a:t>
            </a:r>
          </a:p>
          <a:p>
            <a:pPr algn="ctr" rtl="1"/>
            <a:r>
              <a:rPr lang="fa-IR" sz="2400" dirty="0">
                <a:latin typeface="Cambria Math" pitchFamily="18" charset="0"/>
                <a:ea typeface="Cambria Math" pitchFamily="18" charset="0"/>
                <a:cs typeface="0 Compset" pitchFamily="2" charset="-78"/>
              </a:rPr>
              <a:t/>
            </a:r>
            <a:br>
              <a:rPr lang="fa-IR" sz="2400" dirty="0">
                <a:latin typeface="Cambria Math" pitchFamily="18" charset="0"/>
                <a:ea typeface="Cambria Math" pitchFamily="18" charset="0"/>
                <a:cs typeface="0 Compset" pitchFamily="2" charset="-78"/>
              </a:rPr>
            </a:br>
            <a:r>
              <a:rPr lang="fa-IR" sz="2400" dirty="0">
                <a:solidFill>
                  <a:schemeClr val="bg2">
                    <a:lumMod val="50000"/>
                  </a:schemeClr>
                </a:solidFill>
                <a:latin typeface="Cambria Math" pitchFamily="18" charset="0"/>
                <a:ea typeface="Cambria Math" pitchFamily="18" charset="0"/>
                <a:cs typeface="0 Compset" pitchFamily="2" charset="-78"/>
              </a:rPr>
              <a:t>ارتفاع</a:t>
            </a:r>
            <a:r>
              <a:rPr lang="fa-IR" sz="2400" dirty="0">
                <a:latin typeface="Cambria Math" pitchFamily="18" charset="0"/>
                <a:ea typeface="Cambria Math" pitchFamily="18" charset="0"/>
                <a:cs typeface="0 Compset" pitchFamily="2" charset="-78"/>
              </a:rPr>
              <a:t> آن چقدر است </a:t>
            </a:r>
            <a:r>
              <a:rPr lang="fa-IR" sz="2400" dirty="0" smtClean="0">
                <a:latin typeface="Cambria Math" pitchFamily="18" charset="0"/>
                <a:ea typeface="Cambria Math" pitchFamily="18" charset="0"/>
                <a:cs typeface="0 Compset" pitchFamily="2" charset="-78"/>
              </a:rPr>
              <a:t>؟</a:t>
            </a:r>
          </a:p>
          <a:p>
            <a:pPr algn="ctr" rtl="1"/>
            <a:r>
              <a:rPr lang="fa-IR" sz="2400" dirty="0">
                <a:latin typeface="Cambria Math" pitchFamily="18" charset="0"/>
                <a:ea typeface="Cambria Math" pitchFamily="18" charset="0"/>
                <a:cs typeface="0 Compset" pitchFamily="2" charset="-78"/>
              </a:rPr>
              <a:t/>
            </a:r>
            <a:br>
              <a:rPr lang="fa-IR" sz="2400" dirty="0">
                <a:latin typeface="Cambria Math" pitchFamily="18" charset="0"/>
                <a:ea typeface="Cambria Math" pitchFamily="18" charset="0"/>
                <a:cs typeface="0 Compset" pitchFamily="2" charset="-78"/>
              </a:rPr>
            </a:br>
            <a:r>
              <a:rPr lang="fa-IR" sz="2400" dirty="0">
                <a:solidFill>
                  <a:schemeClr val="bg2">
                    <a:lumMod val="50000"/>
                  </a:schemeClr>
                </a:solidFill>
                <a:latin typeface="Cambria Math" pitchFamily="18" charset="0"/>
                <a:ea typeface="Cambria Math" pitchFamily="18" charset="0"/>
                <a:cs typeface="0 Compset" pitchFamily="2" charset="-78"/>
              </a:rPr>
              <a:t>فشار</a:t>
            </a:r>
            <a:r>
              <a:rPr lang="fa-IR" sz="2400" dirty="0">
                <a:latin typeface="Cambria Math" pitchFamily="18" charset="0"/>
                <a:ea typeface="Cambria Math" pitchFamily="18" charset="0"/>
                <a:cs typeface="0 Compset" pitchFamily="2" charset="-78"/>
              </a:rPr>
              <a:t> آن چه مقدار است </a:t>
            </a:r>
            <a:r>
              <a:rPr lang="fa-IR" sz="2400" dirty="0" smtClean="0">
                <a:latin typeface="Cambria Math" pitchFamily="18" charset="0"/>
                <a:ea typeface="Cambria Math" pitchFamily="18" charset="0"/>
                <a:cs typeface="0 Compset" pitchFamily="2" charset="-78"/>
              </a:rPr>
              <a:t>؟</a:t>
            </a:r>
          </a:p>
          <a:p>
            <a:pPr algn="ctr" rtl="1"/>
            <a:r>
              <a:rPr lang="fa-IR" sz="2400" dirty="0">
                <a:latin typeface="Cambria Math" pitchFamily="18" charset="0"/>
                <a:ea typeface="Cambria Math" pitchFamily="18" charset="0"/>
                <a:cs typeface="0 Compset" pitchFamily="2" charset="-78"/>
              </a:rPr>
              <a:t/>
            </a:r>
            <a:br>
              <a:rPr lang="fa-IR" sz="2400" dirty="0">
                <a:latin typeface="Cambria Math" pitchFamily="18" charset="0"/>
                <a:ea typeface="Cambria Math" pitchFamily="18" charset="0"/>
                <a:cs typeface="0 Compset" pitchFamily="2" charset="-78"/>
              </a:rPr>
            </a:br>
            <a:r>
              <a:rPr lang="fa-IR" sz="2400" dirty="0">
                <a:solidFill>
                  <a:schemeClr val="bg2">
                    <a:lumMod val="50000"/>
                  </a:schemeClr>
                </a:solidFill>
                <a:latin typeface="Cambria Math" pitchFamily="18" charset="0"/>
                <a:ea typeface="Cambria Math" pitchFamily="18" charset="0"/>
                <a:cs typeface="0 Compset" pitchFamily="2" charset="-78"/>
              </a:rPr>
              <a:t> دمای </a:t>
            </a:r>
            <a:r>
              <a:rPr lang="fa-IR" sz="2400" dirty="0">
                <a:latin typeface="Cambria Math" pitchFamily="18" charset="0"/>
                <a:ea typeface="Cambria Math" pitchFamily="18" charset="0"/>
                <a:cs typeface="0 Compset" pitchFamily="2" charset="-78"/>
              </a:rPr>
              <a:t>آن </a:t>
            </a:r>
            <a:r>
              <a:rPr lang="fa-IR" sz="2400" dirty="0" smtClean="0">
                <a:latin typeface="Cambria Math" pitchFamily="18" charset="0"/>
                <a:ea typeface="Cambria Math" pitchFamily="18" charset="0"/>
                <a:cs typeface="0 Compset" pitchFamily="2" charset="-78"/>
              </a:rPr>
              <a:t>چند درجه </a:t>
            </a:r>
            <a:r>
              <a:rPr lang="fa-IR" sz="2400" dirty="0">
                <a:latin typeface="Cambria Math" pitchFamily="18" charset="0"/>
                <a:ea typeface="Cambria Math" pitchFamily="18" charset="0"/>
                <a:cs typeface="0 Compset" pitchFamily="2" charset="-78"/>
              </a:rPr>
              <a:t>است ؟</a:t>
            </a:r>
            <a:br>
              <a:rPr lang="fa-IR" sz="2400" dirty="0">
                <a:latin typeface="Cambria Math" pitchFamily="18" charset="0"/>
                <a:ea typeface="Cambria Math" pitchFamily="18" charset="0"/>
                <a:cs typeface="0 Compset" pitchFamily="2" charset="-78"/>
              </a:rPr>
            </a:br>
            <a:endParaRPr lang="en-US" sz="2400" dirty="0">
              <a:cs typeface="0 Compset" pitchFamily="2" charset="-78"/>
            </a:endParaRPr>
          </a:p>
        </p:txBody>
      </p:sp>
    </p:spTree>
    <p:extLst>
      <p:ext uri="{BB962C8B-B14F-4D97-AF65-F5344CB8AC3E}">
        <p14:creationId xmlns:p14="http://schemas.microsoft.com/office/powerpoint/2010/main" val="3005443139"/>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2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8">
                                            <p:bg/>
                                          </p:spTgt>
                                        </p:tgtEl>
                                        <p:attrNameLst>
                                          <p:attrName>style.visibility</p:attrName>
                                        </p:attrNameLst>
                                      </p:cBhvr>
                                      <p:to>
                                        <p:strVal val="visible"/>
                                      </p:to>
                                    </p:set>
                                    <p:animEffect transition="in" filter="wheel(1)">
                                      <p:cBhvr>
                                        <p:cTn id="17" dur="2000"/>
                                        <p:tgtEl>
                                          <p:spTgt spid="8">
                                            <p:bg/>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wheel(1)">
                                      <p:cBhvr>
                                        <p:cTn id="22" dur="2000"/>
                                        <p:tgtEl>
                                          <p:spTgt spid="8">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8">
                                            <p:txEl>
                                              <p:pRg st="1" end="1"/>
                                            </p:txEl>
                                          </p:spTgt>
                                        </p:tgtEl>
                                        <p:attrNameLst>
                                          <p:attrName>style.visibility</p:attrName>
                                        </p:attrNameLst>
                                      </p:cBhvr>
                                      <p:to>
                                        <p:strVal val="visible"/>
                                      </p:to>
                                    </p:set>
                                    <p:animEffect transition="in" filter="wheel(1)">
                                      <p:cBhvr>
                                        <p:cTn id="27" dur="2000"/>
                                        <p:tgtEl>
                                          <p:spTgt spid="8">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8">
                                            <p:txEl>
                                              <p:pRg st="2" end="2"/>
                                            </p:txEl>
                                          </p:spTgt>
                                        </p:tgtEl>
                                        <p:attrNameLst>
                                          <p:attrName>style.visibility</p:attrName>
                                        </p:attrNameLst>
                                      </p:cBhvr>
                                      <p:to>
                                        <p:strVal val="visible"/>
                                      </p:to>
                                    </p:set>
                                    <p:animEffect transition="in" filter="wheel(1)">
                                      <p:cBhvr>
                                        <p:cTn id="32" dur="2000"/>
                                        <p:tgtEl>
                                          <p:spTgt spid="8">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grpId="0" nodeType="clickEffect">
                                  <p:stCondLst>
                                    <p:cond delay="0"/>
                                  </p:stCondLst>
                                  <p:childTnLst>
                                    <p:set>
                                      <p:cBhvr>
                                        <p:cTn id="36" dur="1" fill="hold">
                                          <p:stCondLst>
                                            <p:cond delay="0"/>
                                          </p:stCondLst>
                                        </p:cTn>
                                        <p:tgtEl>
                                          <p:spTgt spid="8">
                                            <p:txEl>
                                              <p:pRg st="3" end="3"/>
                                            </p:txEl>
                                          </p:spTgt>
                                        </p:tgtEl>
                                        <p:attrNameLst>
                                          <p:attrName>style.visibility</p:attrName>
                                        </p:attrNameLst>
                                      </p:cBhvr>
                                      <p:to>
                                        <p:strVal val="visible"/>
                                      </p:to>
                                    </p:set>
                                    <p:animEffect transition="in" filter="wheel(1)">
                                      <p:cBhvr>
                                        <p:cTn id="37" dur="20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5905" y="1676400"/>
            <a:ext cx="6320027" cy="47475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itle 2"/>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lstStyle/>
          <a:p>
            <a:pPr algn="ctr" rtl="1"/>
            <a:r>
              <a:rPr lang="fa-IR" sz="2400" dirty="0" smtClean="0">
                <a:cs typeface="0 Compset" pitchFamily="2" charset="-78"/>
              </a:rPr>
              <a:t>چه عاملی سبب ماندن مولکول های هوا در اطراف زمین می شود ؟</a:t>
            </a:r>
            <a:endParaRPr lang="en-US" sz="2400" dirty="0">
              <a:cs typeface="0 Compset" pitchFamily="2" charset="-78"/>
            </a:endParaRPr>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1787545"/>
            <a:ext cx="6448425" cy="463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36382371"/>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8"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wheel(8)">
                                      <p:cBhvr>
                                        <p:cTn id="7" dur="20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2051"/>
                                        </p:tgtEl>
                                        <p:attrNameLst>
                                          <p:attrName>style.visibility</p:attrName>
                                        </p:attrNameLst>
                                      </p:cBhvr>
                                      <p:to>
                                        <p:strVal val="visible"/>
                                      </p:to>
                                    </p:set>
                                    <p:animEffect transition="in" filter="circle(in)">
                                      <p:cBhvr>
                                        <p:cTn id="12" dur="20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lstStyle/>
          <a:p>
            <a:pPr algn="ctr" rtl="1"/>
            <a:r>
              <a:rPr lang="fa-IR" sz="2400" dirty="0" smtClean="0">
                <a:solidFill>
                  <a:schemeClr val="tx1"/>
                </a:solidFill>
                <a:latin typeface="Cambria Math" pitchFamily="18" charset="0"/>
                <a:ea typeface="Cambria Math" pitchFamily="18" charset="0"/>
                <a:cs typeface="0 Compset" pitchFamily="2" charset="-78"/>
              </a:rPr>
              <a:t>چه عاملی سبب عدم ته نشینی  مولکول های هوا بر روی زمین می شود ؟</a:t>
            </a:r>
            <a:r>
              <a:rPr lang="fa-IR" sz="2400" dirty="0" smtClean="0">
                <a:solidFill>
                  <a:schemeClr val="tx1"/>
                </a:solidFill>
                <a:latin typeface="Cambria Math" pitchFamily="18" charset="0"/>
                <a:ea typeface="Cambria Math" pitchFamily="18" charset="0"/>
              </a:rPr>
              <a:t/>
            </a:r>
            <a:br>
              <a:rPr lang="fa-IR" sz="2400" dirty="0" smtClean="0">
                <a:solidFill>
                  <a:schemeClr val="tx1"/>
                </a:solidFill>
                <a:latin typeface="Cambria Math" pitchFamily="18" charset="0"/>
                <a:ea typeface="Cambria Math" pitchFamily="18" charset="0"/>
              </a:rPr>
            </a:br>
            <a:endParaRPr lang="en-US" sz="2400" dirty="0">
              <a:solidFill>
                <a:schemeClr val="tx1"/>
              </a:solidFill>
              <a:latin typeface="Cambria Math" pitchFamily="18" charset="0"/>
              <a:ea typeface="Cambria Math" pitchFamily="18"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981200"/>
            <a:ext cx="5715000" cy="437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00162" y="1852612"/>
            <a:ext cx="6010275" cy="4514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9" name="Straight Arrow Connector 8"/>
          <p:cNvCxnSpPr/>
          <p:nvPr/>
        </p:nvCxnSpPr>
        <p:spPr>
          <a:xfrm>
            <a:off x="3048000" y="2133600"/>
            <a:ext cx="228600" cy="762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3048000" y="2438400"/>
            <a:ext cx="228600" cy="762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6849588" y="3867892"/>
            <a:ext cx="228600" cy="762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3733800" y="3352800"/>
            <a:ext cx="228600" cy="762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6505698" y="4106140"/>
            <a:ext cx="228600" cy="762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2590800" y="2971800"/>
            <a:ext cx="228600" cy="762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2554679" y="3776848"/>
            <a:ext cx="228600" cy="762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1905000" y="3695205"/>
            <a:ext cx="228600" cy="762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1652155" y="3056906"/>
            <a:ext cx="228600" cy="762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5638800" y="3018806"/>
            <a:ext cx="228600" cy="762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5385955" y="2447306"/>
            <a:ext cx="228600" cy="762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6849093" y="3136569"/>
            <a:ext cx="228600" cy="762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5337959" y="3733305"/>
            <a:ext cx="228600" cy="762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1652155" y="2362200"/>
            <a:ext cx="228600" cy="762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4800600" y="2400300"/>
            <a:ext cx="228600" cy="762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3467100" y="3724893"/>
            <a:ext cx="228600" cy="762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4440506" y="2887188"/>
            <a:ext cx="228600" cy="762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a:off x="4429125" y="2523506"/>
            <a:ext cx="228600" cy="762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a:off x="3416630" y="2914402"/>
            <a:ext cx="228600" cy="762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a:off x="4800600" y="3429000"/>
            <a:ext cx="228600" cy="762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V="1">
            <a:off x="3733800" y="2447306"/>
            <a:ext cx="228600" cy="1524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flipV="1">
            <a:off x="4419600" y="3495303"/>
            <a:ext cx="228600" cy="1524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flipV="1">
            <a:off x="3378530" y="3294906"/>
            <a:ext cx="228600" cy="1524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flipV="1">
            <a:off x="2323111" y="2209304"/>
            <a:ext cx="228600" cy="1524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flipV="1">
            <a:off x="5271655" y="3200400"/>
            <a:ext cx="228600" cy="1524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flipV="1">
            <a:off x="6096000" y="2418607"/>
            <a:ext cx="228600" cy="1524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flipV="1">
            <a:off x="5753100" y="1985158"/>
            <a:ext cx="228600" cy="1524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flipV="1">
            <a:off x="2195451" y="3200400"/>
            <a:ext cx="228600" cy="1524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flipV="1">
            <a:off x="6324600" y="3352800"/>
            <a:ext cx="228600" cy="1524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flipV="1">
            <a:off x="6620988" y="2704109"/>
            <a:ext cx="228600" cy="1524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flipV="1">
            <a:off x="2783279" y="3859975"/>
            <a:ext cx="228600" cy="1524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flipV="1">
            <a:off x="4191000" y="2800597"/>
            <a:ext cx="228600" cy="1524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flipV="1">
            <a:off x="2554679" y="2420090"/>
            <a:ext cx="228600" cy="1524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H="1">
            <a:off x="1542617" y="3378531"/>
            <a:ext cx="223838" cy="126669"/>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flipH="1">
            <a:off x="5218432" y="2640774"/>
            <a:ext cx="223838" cy="126669"/>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flipH="1">
            <a:off x="5986462" y="3885706"/>
            <a:ext cx="223838" cy="126669"/>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p:nvCxnSpPr>
        <p:spPr>
          <a:xfrm flipH="1">
            <a:off x="5867400" y="3182586"/>
            <a:ext cx="223838" cy="126669"/>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flipH="1">
            <a:off x="2705100" y="3244437"/>
            <a:ext cx="223838" cy="126669"/>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p:nvPr/>
        </p:nvCxnSpPr>
        <p:spPr>
          <a:xfrm flipH="1">
            <a:off x="3850481" y="2556656"/>
            <a:ext cx="223838" cy="126669"/>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p:nvPr/>
        </p:nvCxnSpPr>
        <p:spPr>
          <a:xfrm flipH="1">
            <a:off x="1656917" y="2673928"/>
            <a:ext cx="223838" cy="126669"/>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flipH="1">
            <a:off x="6441281" y="3594265"/>
            <a:ext cx="223838" cy="126669"/>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flipH="1">
            <a:off x="4917281" y="2998519"/>
            <a:ext cx="223838" cy="126669"/>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p:nvPr/>
        </p:nvCxnSpPr>
        <p:spPr>
          <a:xfrm flipH="1">
            <a:off x="5867400" y="4119005"/>
            <a:ext cx="223838" cy="126669"/>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flipH="1" flipV="1">
            <a:off x="2819400" y="3594265"/>
            <a:ext cx="228600" cy="10094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flipH="1" flipV="1">
            <a:off x="3505200" y="2251857"/>
            <a:ext cx="228600" cy="10094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flipH="1" flipV="1">
            <a:off x="5614555" y="3556659"/>
            <a:ext cx="228600" cy="10094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flipH="1" flipV="1">
            <a:off x="6665119" y="3328061"/>
            <a:ext cx="228600" cy="10094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flipH="1" flipV="1">
            <a:off x="3850481" y="2963388"/>
            <a:ext cx="228600" cy="10094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flipH="1" flipV="1">
            <a:off x="2960914" y="2603169"/>
            <a:ext cx="228600" cy="10094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7" name="Straight Arrow Connector 66"/>
          <p:cNvCxnSpPr/>
          <p:nvPr/>
        </p:nvCxnSpPr>
        <p:spPr>
          <a:xfrm flipH="1" flipV="1">
            <a:off x="5976938" y="2087088"/>
            <a:ext cx="228600" cy="10094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p:nvPr/>
        </p:nvCxnSpPr>
        <p:spPr>
          <a:xfrm flipH="1" flipV="1">
            <a:off x="4686300" y="3493325"/>
            <a:ext cx="228600" cy="10094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p:nvPr/>
        </p:nvCxnSpPr>
        <p:spPr>
          <a:xfrm flipH="1" flipV="1">
            <a:off x="5638800" y="2708067"/>
            <a:ext cx="228600" cy="10094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0" name="Straight Arrow Connector 69"/>
          <p:cNvCxnSpPr/>
          <p:nvPr/>
        </p:nvCxnSpPr>
        <p:spPr>
          <a:xfrm flipH="1">
            <a:off x="6889761" y="3480460"/>
            <a:ext cx="223838" cy="126669"/>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617604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lstStyle/>
          <a:p>
            <a:pPr algn="ctr" rtl="1"/>
            <a:r>
              <a:rPr lang="fa-IR" sz="2400" dirty="0" smtClean="0">
                <a:solidFill>
                  <a:srgbClr val="00B050"/>
                </a:solidFill>
                <a:latin typeface="Cambria Math" pitchFamily="18" charset="0"/>
                <a:ea typeface="Cambria Math" pitchFamily="18" charset="0"/>
              </a:rPr>
              <a:t>ارتفاع </a:t>
            </a:r>
            <a:r>
              <a:rPr lang="fa-IR" sz="2400" dirty="0" smtClean="0">
                <a:solidFill>
                  <a:schemeClr val="tx1"/>
                </a:solidFill>
                <a:latin typeface="Cambria Math" pitchFamily="18" charset="0"/>
                <a:ea typeface="Cambria Math" pitchFamily="18" charset="0"/>
              </a:rPr>
              <a:t>هوا کره چقدر است ؟</a:t>
            </a:r>
            <a:endParaRPr lang="en-US" sz="2400" dirty="0">
              <a:solidFill>
                <a:schemeClr val="tx1"/>
              </a:solidFill>
              <a:latin typeface="Cambria Math" pitchFamily="18" charset="0"/>
              <a:ea typeface="Cambria Math" pitchFamily="18" charset="0"/>
            </a:endParaRPr>
          </a:p>
        </p:txBody>
      </p:sp>
      <p:sp>
        <p:nvSpPr>
          <p:cNvPr id="2" name="Content Placeholder 1"/>
          <p:cNvSpPr>
            <a:spLocks noGrp="1"/>
          </p:cNvSpPr>
          <p:nvPr>
            <p:ph idx="1"/>
          </p:nvPr>
        </p:nvSpPr>
        <p:spPr/>
        <p:txBody>
          <a:bodyPr/>
          <a:lstStyle/>
          <a:p>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600200"/>
            <a:ext cx="7610475" cy="4829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2843572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ipe(down)">
                                      <p:cBhvr>
                                        <p:cTn id="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dirty="0"/>
          </a:p>
        </p:txBody>
      </p:sp>
      <p:sp>
        <p:nvSpPr>
          <p:cNvPr id="4" name="Title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lstStyle/>
          <a:p>
            <a:pPr algn="ctr" rtl="1"/>
            <a:r>
              <a:rPr lang="fa-IR" sz="2400" dirty="0" smtClean="0">
                <a:solidFill>
                  <a:schemeClr val="tx1"/>
                </a:solidFill>
                <a:latin typeface="Cambria Math" pitchFamily="18" charset="0"/>
                <a:ea typeface="Cambria Math" pitchFamily="18" charset="0"/>
              </a:rPr>
              <a:t>آیا هوا کره در هر ارتفاعی از سطح زمین دارای فشار یکسانی است ؟</a:t>
            </a:r>
            <a:br>
              <a:rPr lang="fa-IR" sz="2400" dirty="0" smtClean="0">
                <a:solidFill>
                  <a:schemeClr val="tx1"/>
                </a:solidFill>
                <a:latin typeface="Cambria Math" pitchFamily="18" charset="0"/>
                <a:ea typeface="Cambria Math" pitchFamily="18" charset="0"/>
              </a:rPr>
            </a:br>
            <a:r>
              <a:rPr lang="fa-IR" sz="2400" dirty="0" smtClean="0">
                <a:solidFill>
                  <a:schemeClr val="tx1"/>
                </a:solidFill>
                <a:latin typeface="Cambria Math" pitchFamily="18" charset="0"/>
                <a:ea typeface="Cambria Math" pitchFamily="18" charset="0"/>
              </a:rPr>
              <a:t>نمودار  </a:t>
            </a:r>
            <a:r>
              <a:rPr lang="fa-IR" sz="2400" dirty="0" smtClean="0">
                <a:solidFill>
                  <a:srgbClr val="FF0000"/>
                </a:solidFill>
                <a:latin typeface="Cambria Math" pitchFamily="18" charset="0"/>
                <a:ea typeface="Cambria Math" pitchFamily="18" charset="0"/>
              </a:rPr>
              <a:t>ارتفاع  - فشار  </a:t>
            </a:r>
            <a:r>
              <a:rPr lang="fa-IR" sz="2400" dirty="0" smtClean="0">
                <a:solidFill>
                  <a:schemeClr val="tx1"/>
                </a:solidFill>
                <a:latin typeface="Cambria Math" pitchFamily="18" charset="0"/>
                <a:ea typeface="Cambria Math" pitchFamily="18" charset="0"/>
              </a:rPr>
              <a:t>را برای اتمسفر رسم کنید . </a:t>
            </a:r>
            <a:endParaRPr lang="en-US" sz="2400" dirty="0">
              <a:solidFill>
                <a:schemeClr val="tx1"/>
              </a:solidFill>
              <a:latin typeface="Cambria Math" pitchFamily="18" charset="0"/>
              <a:ea typeface="Cambria Math" pitchFamily="18" charset="0"/>
            </a:endParaRPr>
          </a:p>
        </p:txBody>
      </p:sp>
      <p:pic>
        <p:nvPicPr>
          <p:cNvPr id="1028" name="Picture 4" descr="C:\Users\dell service\Desktop\10-2\FIG01_01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2200" y="1600200"/>
            <a:ext cx="3835953" cy="4800600"/>
          </a:xfrm>
          <a:prstGeom prst="rect">
            <a:avLst/>
          </a:prstGeom>
        </p:spPr>
        <p:style>
          <a:lnRef idx="1">
            <a:schemeClr val="accent2"/>
          </a:lnRef>
          <a:fillRef idx="2">
            <a:schemeClr val="accent2"/>
          </a:fillRef>
          <a:effectRef idx="1">
            <a:schemeClr val="accent2"/>
          </a:effectRef>
          <a:fontRef idx="minor">
            <a:schemeClr val="dk1"/>
          </a:fontRef>
        </p:style>
      </p:pic>
    </p:spTree>
    <p:extLst>
      <p:ext uri="{BB962C8B-B14F-4D97-AF65-F5344CB8AC3E}">
        <p14:creationId xmlns:p14="http://schemas.microsoft.com/office/powerpoint/2010/main" val="4222464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28"/>
                                        </p:tgtEl>
                                        <p:attrNameLst>
                                          <p:attrName>style.visibility</p:attrName>
                                        </p:attrNameLst>
                                      </p:cBhvr>
                                      <p:to>
                                        <p:strVal val="visible"/>
                                      </p:to>
                                    </p:set>
                                    <p:animEffect transition="in" filter="wipe(down)">
                                      <p:cBhvr>
                                        <p:cTn id="12" dur="5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1812727"/>
            <a:ext cx="7620000" cy="4375546"/>
          </a:xfrm>
        </p:spPr>
      </p:pic>
      <p:sp>
        <p:nvSpPr>
          <p:cNvPr id="4" name="Title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lstStyle/>
          <a:p>
            <a:pPr algn="ctr" rtl="1"/>
            <a:r>
              <a:rPr lang="fa-IR" sz="2400" dirty="0" smtClean="0">
                <a:solidFill>
                  <a:schemeClr val="tx1"/>
                </a:solidFill>
                <a:latin typeface="Cambria Math" pitchFamily="18" charset="0"/>
                <a:ea typeface="Cambria Math" pitchFamily="18" charset="0"/>
              </a:rPr>
              <a:t>نظر شما در باره چگالی هوا کره چیست ؟</a:t>
            </a:r>
            <a:br>
              <a:rPr lang="fa-IR" sz="2400" dirty="0" smtClean="0">
                <a:solidFill>
                  <a:schemeClr val="tx1"/>
                </a:solidFill>
                <a:latin typeface="Cambria Math" pitchFamily="18" charset="0"/>
                <a:ea typeface="Cambria Math" pitchFamily="18" charset="0"/>
              </a:rPr>
            </a:br>
            <a:r>
              <a:rPr lang="fa-IR" sz="2400" dirty="0" smtClean="0">
                <a:solidFill>
                  <a:schemeClr val="tx1"/>
                </a:solidFill>
                <a:latin typeface="Cambria Math" pitchFamily="18" charset="0"/>
                <a:ea typeface="Cambria Math" pitchFamily="18" charset="0"/>
              </a:rPr>
              <a:t>آیا در تمامی ارتفاع ها هم چگال است ؟</a:t>
            </a:r>
            <a:endParaRPr lang="en-US" sz="2400" dirty="0">
              <a:solidFill>
                <a:schemeClr val="tx1"/>
              </a:solidFill>
              <a:latin typeface="Cambria Math" pitchFamily="18" charset="0"/>
              <a:ea typeface="Cambria Math" pitchFamily="18" charset="0"/>
            </a:endParaRPr>
          </a:p>
        </p:txBody>
      </p:sp>
      <p:pic>
        <p:nvPicPr>
          <p:cNvPr id="2052" name="Picture 4" descr="C:\Users\dell service\Desktop\10-2\airmolecules.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0800" y="1817048"/>
            <a:ext cx="3107377" cy="43503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466231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nodeType="clickEffect">
                                  <p:stCondLst>
                                    <p:cond delay="0"/>
                                  </p:stCondLst>
                                  <p:childTnLst>
                                    <p:set>
                                      <p:cBhvr>
                                        <p:cTn id="17" dur="1" fill="hold">
                                          <p:stCondLst>
                                            <p:cond delay="0"/>
                                          </p:stCondLst>
                                        </p:cTn>
                                        <p:tgtEl>
                                          <p:spTgt spid="2052"/>
                                        </p:tgtEl>
                                        <p:attrNameLst>
                                          <p:attrName>style.visibility</p:attrName>
                                        </p:attrNameLst>
                                      </p:cBhvr>
                                      <p:to>
                                        <p:strVal val="visible"/>
                                      </p:to>
                                    </p:set>
                                    <p:animEffect transition="in" filter="wheel(1)">
                                      <p:cBhvr>
                                        <p:cTn id="18" dur="20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tretch>
            <a:fillRect/>
          </a:stretch>
        </p:blipFill>
        <p:spPr>
          <a:xfrm>
            <a:off x="1676400" y="1727433"/>
            <a:ext cx="4733925" cy="4597167"/>
          </a:xfrm>
          <a:prstGeom prst="rect">
            <a:avLst/>
          </a:prstGeom>
          <a:ln/>
        </p:spPr>
        <p:style>
          <a:lnRef idx="1">
            <a:schemeClr val="accent2"/>
          </a:lnRef>
          <a:fillRef idx="2">
            <a:schemeClr val="accent2"/>
          </a:fillRef>
          <a:effectRef idx="1">
            <a:schemeClr val="accent2"/>
          </a:effectRef>
          <a:fontRef idx="minor">
            <a:schemeClr val="dk1"/>
          </a:fontRef>
        </p:style>
      </p:pic>
      <p:sp>
        <p:nvSpPr>
          <p:cNvPr id="5" name="Title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lstStyle/>
          <a:p>
            <a:pPr algn="ctr" rtl="1"/>
            <a:r>
              <a:rPr lang="fa-IR" sz="2400" dirty="0" smtClean="0">
                <a:solidFill>
                  <a:schemeClr val="tx1"/>
                </a:solidFill>
                <a:latin typeface="Cambria Math" pitchFamily="18" charset="0"/>
                <a:ea typeface="Cambria Math" pitchFamily="18" charset="0"/>
              </a:rPr>
              <a:t>آیا هوا کره در </a:t>
            </a:r>
            <a:r>
              <a:rPr lang="fa-IR" sz="2400" dirty="0">
                <a:solidFill>
                  <a:schemeClr val="tx1"/>
                </a:solidFill>
                <a:latin typeface="Cambria Math" pitchFamily="18" charset="0"/>
                <a:ea typeface="Cambria Math" pitchFamily="18" charset="0"/>
              </a:rPr>
              <a:t>هر ارتفاعی از سطح زمین دارای </a:t>
            </a:r>
            <a:r>
              <a:rPr lang="fa-IR" sz="2400" dirty="0" smtClean="0">
                <a:solidFill>
                  <a:schemeClr val="tx1"/>
                </a:solidFill>
                <a:latin typeface="Cambria Math" pitchFamily="18" charset="0"/>
                <a:ea typeface="Cambria Math" pitchFamily="18" charset="0"/>
              </a:rPr>
              <a:t>دمای یکسانی است ؟</a:t>
            </a:r>
            <a:br>
              <a:rPr lang="fa-IR" sz="2400" dirty="0" smtClean="0">
                <a:solidFill>
                  <a:schemeClr val="tx1"/>
                </a:solidFill>
                <a:latin typeface="Cambria Math" pitchFamily="18" charset="0"/>
                <a:ea typeface="Cambria Math" pitchFamily="18" charset="0"/>
              </a:rPr>
            </a:br>
            <a:r>
              <a:rPr lang="fa-IR" sz="2400" dirty="0" smtClean="0">
                <a:solidFill>
                  <a:schemeClr val="tx1"/>
                </a:solidFill>
                <a:latin typeface="Cambria Math" pitchFamily="18" charset="0"/>
                <a:ea typeface="Cambria Math" pitchFamily="18" charset="0"/>
              </a:rPr>
              <a:t>نمودار  </a:t>
            </a:r>
            <a:r>
              <a:rPr lang="fa-IR" sz="2400" dirty="0" smtClean="0">
                <a:solidFill>
                  <a:srgbClr val="FF0000"/>
                </a:solidFill>
                <a:latin typeface="Cambria Math" pitchFamily="18" charset="0"/>
                <a:ea typeface="Cambria Math" pitchFamily="18" charset="0"/>
              </a:rPr>
              <a:t>ارتفاع  - دما  </a:t>
            </a:r>
            <a:r>
              <a:rPr lang="fa-IR" sz="2400" dirty="0" smtClean="0">
                <a:solidFill>
                  <a:schemeClr val="tx1"/>
                </a:solidFill>
                <a:latin typeface="Cambria Math" pitchFamily="18" charset="0"/>
                <a:ea typeface="Cambria Math" pitchFamily="18" charset="0"/>
              </a:rPr>
              <a:t>را برای اتمسفر رسم کنید . </a:t>
            </a:r>
            <a:endParaRPr lang="en-US" sz="2400" dirty="0">
              <a:solidFill>
                <a:schemeClr val="tx1"/>
              </a:solidFill>
              <a:latin typeface="Cambria Math" pitchFamily="18" charset="0"/>
              <a:ea typeface="Cambria Math" pitchFamily="18" charset="0"/>
            </a:endParaRPr>
          </a:p>
        </p:txBody>
      </p:sp>
      <p:pic>
        <p:nvPicPr>
          <p:cNvPr id="4099" name="Picture 3"/>
          <p:cNvPicPr>
            <a:picLocks noChangeAspect="1" noChangeArrowheads="1"/>
          </p:cNvPicPr>
          <p:nvPr/>
        </p:nvPicPr>
        <p:blipFill>
          <a:blip r:embed="rId4">
            <a:extLst>
              <a:ext uri="{BEBA8EAE-BF5A-486C-A8C5-ECC9F3942E4B}">
                <a14:imgProps xmlns:a14="http://schemas.microsoft.com/office/drawing/2010/main">
                  <a14:imgLayer r:embed="rId5">
                    <a14:imgEffect>
                      <a14:sharpenSoften amount="500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6400800" y="5334000"/>
            <a:ext cx="1524000"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22687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4099"/>
                                        </p:tgtEl>
                                        <p:attrNameLst>
                                          <p:attrName>style.visibility</p:attrName>
                                        </p:attrNameLst>
                                      </p:cBhvr>
                                      <p:to>
                                        <p:strVal val="visible"/>
                                      </p:to>
                                    </p:set>
                                    <p:anim calcmode="lin" valueType="num">
                                      <p:cBhvr>
                                        <p:cTn id="12" dur="1000" fill="hold"/>
                                        <p:tgtEl>
                                          <p:spTgt spid="4099"/>
                                        </p:tgtEl>
                                        <p:attrNameLst>
                                          <p:attrName>ppt_w</p:attrName>
                                        </p:attrNameLst>
                                      </p:cBhvr>
                                      <p:tavLst>
                                        <p:tav tm="0">
                                          <p:val>
                                            <p:fltVal val="0"/>
                                          </p:val>
                                        </p:tav>
                                        <p:tav tm="100000">
                                          <p:val>
                                            <p:strVal val="#ppt_w"/>
                                          </p:val>
                                        </p:tav>
                                      </p:tavLst>
                                    </p:anim>
                                    <p:anim calcmode="lin" valueType="num">
                                      <p:cBhvr>
                                        <p:cTn id="13" dur="1000" fill="hold"/>
                                        <p:tgtEl>
                                          <p:spTgt spid="4099"/>
                                        </p:tgtEl>
                                        <p:attrNameLst>
                                          <p:attrName>ppt_h</p:attrName>
                                        </p:attrNameLst>
                                      </p:cBhvr>
                                      <p:tavLst>
                                        <p:tav tm="0">
                                          <p:val>
                                            <p:fltVal val="0"/>
                                          </p:val>
                                        </p:tav>
                                        <p:tav tm="100000">
                                          <p:val>
                                            <p:strVal val="#ppt_h"/>
                                          </p:val>
                                        </p:tav>
                                      </p:tavLst>
                                    </p:anim>
                                    <p:anim calcmode="lin" valueType="num">
                                      <p:cBhvr>
                                        <p:cTn id="14" dur="1000" fill="hold"/>
                                        <p:tgtEl>
                                          <p:spTgt spid="4099"/>
                                        </p:tgtEl>
                                        <p:attrNameLst>
                                          <p:attrName>style.rotation</p:attrName>
                                        </p:attrNameLst>
                                      </p:cBhvr>
                                      <p:tavLst>
                                        <p:tav tm="0">
                                          <p:val>
                                            <p:fltVal val="90"/>
                                          </p:val>
                                        </p:tav>
                                        <p:tav tm="100000">
                                          <p:val>
                                            <p:fltVal val="0"/>
                                          </p:val>
                                        </p:tav>
                                      </p:tavLst>
                                    </p:anim>
                                    <p:animEffect transition="in" filter="fade">
                                      <p:cBhvr>
                                        <p:cTn id="15" dur="1000"/>
                                        <p:tgtEl>
                                          <p:spTgt spid="4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lstStyle/>
          <a:p>
            <a:pPr algn="ctr" rtl="1"/>
            <a:r>
              <a:rPr lang="fa-IR" sz="2400" dirty="0" smtClean="0">
                <a:solidFill>
                  <a:schemeClr val="tx1"/>
                </a:solidFill>
                <a:latin typeface="Cambria Math" pitchFamily="18" charset="0"/>
                <a:ea typeface="Cambria Math" pitchFamily="18" charset="0"/>
              </a:rPr>
              <a:t>از مشاهده نمودار صفحه قبل به چه نکته ای در بارۀ اتمسفر می رسید ؟</a:t>
            </a:r>
            <a:br>
              <a:rPr lang="fa-IR" sz="2400" dirty="0" smtClean="0">
                <a:solidFill>
                  <a:schemeClr val="tx1"/>
                </a:solidFill>
                <a:latin typeface="Cambria Math" pitchFamily="18" charset="0"/>
                <a:ea typeface="Cambria Math" pitchFamily="18" charset="0"/>
              </a:rPr>
            </a:br>
            <a:r>
              <a:rPr lang="fa-IR" sz="2400" dirty="0" smtClean="0">
                <a:solidFill>
                  <a:srgbClr val="FF0000"/>
                </a:solidFill>
                <a:latin typeface="Cambria Math" pitchFamily="18" charset="0"/>
                <a:ea typeface="Cambria Math" pitchFamily="18" charset="0"/>
              </a:rPr>
              <a:t>اتمسفر تک لایه است  </a:t>
            </a:r>
            <a:r>
              <a:rPr lang="fa-IR" sz="2400" dirty="0" smtClean="0">
                <a:solidFill>
                  <a:schemeClr val="tx1"/>
                </a:solidFill>
                <a:latin typeface="Cambria Math" pitchFamily="18" charset="0"/>
                <a:ea typeface="Cambria Math" pitchFamily="18" charset="0"/>
              </a:rPr>
              <a:t>یا  </a:t>
            </a:r>
            <a:r>
              <a:rPr lang="fa-IR" sz="2400" dirty="0" smtClean="0">
                <a:solidFill>
                  <a:srgbClr val="00B050"/>
                </a:solidFill>
                <a:latin typeface="Cambria Math" pitchFamily="18" charset="0"/>
                <a:ea typeface="Cambria Math" pitchFamily="18" charset="0"/>
              </a:rPr>
              <a:t>اتمسفر لایه لایه است  </a:t>
            </a:r>
            <a:endParaRPr lang="en-US" sz="2400" dirty="0">
              <a:solidFill>
                <a:srgbClr val="00B050"/>
              </a:solidFill>
              <a:latin typeface="Cambria Math" pitchFamily="18" charset="0"/>
              <a:ea typeface="Cambria Math" pitchFamily="18" charset="0"/>
            </a:endParaRPr>
          </a:p>
        </p:txBody>
      </p:sp>
      <p:pic>
        <p:nvPicPr>
          <p:cNvPr id="6" name="Content Placeholder 5"/>
          <p:cNvPicPr>
            <a:picLocks noGrp="1" noChangeAspect="1"/>
          </p:cNvPicPr>
          <p:nvPr>
            <p:ph idx="1"/>
          </p:nvPr>
        </p:nvPicPr>
        <p:blipFill>
          <a:blip r:embed="rId2" cstate="print">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tretch>
            <a:fillRect/>
          </a:stretch>
        </p:blipFill>
        <p:spPr>
          <a:xfrm>
            <a:off x="406831" y="1524000"/>
            <a:ext cx="7670369" cy="4617876"/>
          </a:xfrm>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0" y="5181600"/>
            <a:ext cx="43815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34848" y="5065713"/>
            <a:ext cx="66675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08344" y="5667375"/>
            <a:ext cx="571500" cy="352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9185268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heel(1)">
                                      <p:cBhvr>
                                        <p:cTn id="13" dur="20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nodeType="clickEffect">
                                  <p:stCondLst>
                                    <p:cond delay="0"/>
                                  </p:stCondLst>
                                  <p:childTnLst>
                                    <p:set>
                                      <p:cBhvr>
                                        <p:cTn id="17" dur="1" fill="hold">
                                          <p:stCondLst>
                                            <p:cond delay="0"/>
                                          </p:stCondLst>
                                        </p:cTn>
                                        <p:tgtEl>
                                          <p:spTgt spid="2051"/>
                                        </p:tgtEl>
                                        <p:attrNameLst>
                                          <p:attrName>style.visibility</p:attrName>
                                        </p:attrNameLst>
                                      </p:cBhvr>
                                      <p:to>
                                        <p:strVal val="visible"/>
                                      </p:to>
                                    </p:set>
                                    <p:anim calcmode="lin" valueType="num">
                                      <p:cBhvr additive="base">
                                        <p:cTn id="18" dur="500" fill="hold"/>
                                        <p:tgtEl>
                                          <p:spTgt spid="2051"/>
                                        </p:tgtEl>
                                        <p:attrNameLst>
                                          <p:attrName>ppt_x</p:attrName>
                                        </p:attrNameLst>
                                      </p:cBhvr>
                                      <p:tavLst>
                                        <p:tav tm="0">
                                          <p:val>
                                            <p:strVal val="1+#ppt_w/2"/>
                                          </p:val>
                                        </p:tav>
                                        <p:tav tm="100000">
                                          <p:val>
                                            <p:strVal val="#ppt_x"/>
                                          </p:val>
                                        </p:tav>
                                      </p:tavLst>
                                    </p:anim>
                                    <p:anim calcmode="lin" valueType="num">
                                      <p:cBhvr additive="base">
                                        <p:cTn id="19" dur="500" fill="hold"/>
                                        <p:tgtEl>
                                          <p:spTgt spid="2051"/>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nodeType="clickEffect">
                                  <p:stCondLst>
                                    <p:cond delay="0"/>
                                  </p:stCondLst>
                                  <p:childTnLst>
                                    <p:set>
                                      <p:cBhvr>
                                        <p:cTn id="23" dur="1" fill="hold">
                                          <p:stCondLst>
                                            <p:cond delay="0"/>
                                          </p:stCondLst>
                                        </p:cTn>
                                        <p:tgtEl>
                                          <p:spTgt spid="3074"/>
                                        </p:tgtEl>
                                        <p:attrNameLst>
                                          <p:attrName>style.visibility</p:attrName>
                                        </p:attrNameLst>
                                      </p:cBhvr>
                                      <p:to>
                                        <p:strVal val="visible"/>
                                      </p:to>
                                    </p:set>
                                    <p:anim calcmode="lin" valueType="num">
                                      <p:cBhvr additive="base">
                                        <p:cTn id="24" dur="500" fill="hold"/>
                                        <p:tgtEl>
                                          <p:spTgt spid="3074"/>
                                        </p:tgtEl>
                                        <p:attrNameLst>
                                          <p:attrName>ppt_x</p:attrName>
                                        </p:attrNameLst>
                                      </p:cBhvr>
                                      <p:tavLst>
                                        <p:tav tm="0">
                                          <p:val>
                                            <p:strVal val="0-#ppt_w/2"/>
                                          </p:val>
                                        </p:tav>
                                        <p:tav tm="100000">
                                          <p:val>
                                            <p:strVal val="#ppt_x"/>
                                          </p:val>
                                        </p:tav>
                                      </p:tavLst>
                                    </p:anim>
                                    <p:anim calcmode="lin" valueType="num">
                                      <p:cBhvr additive="base">
                                        <p:cTn id="25" dur="500" fill="hold"/>
                                        <p:tgtEl>
                                          <p:spTgt spid="3074"/>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nodeType="clickEffect">
                                  <p:stCondLst>
                                    <p:cond delay="0"/>
                                  </p:stCondLst>
                                  <p:childTnLst>
                                    <p:set>
                                      <p:cBhvr>
                                        <p:cTn id="29" dur="1" fill="hold">
                                          <p:stCondLst>
                                            <p:cond delay="0"/>
                                          </p:stCondLst>
                                        </p:cTn>
                                        <p:tgtEl>
                                          <p:spTgt spid="1026"/>
                                        </p:tgtEl>
                                        <p:attrNameLst>
                                          <p:attrName>style.visibility</p:attrName>
                                        </p:attrNameLst>
                                      </p:cBhvr>
                                      <p:to>
                                        <p:strVal val="visible"/>
                                      </p:to>
                                    </p:set>
                                    <p:anim calcmode="lin" valueType="num">
                                      <p:cBhvr>
                                        <p:cTn id="30" dur="500" fill="hold"/>
                                        <p:tgtEl>
                                          <p:spTgt spid="1026"/>
                                        </p:tgtEl>
                                        <p:attrNameLst>
                                          <p:attrName>ppt_w</p:attrName>
                                        </p:attrNameLst>
                                      </p:cBhvr>
                                      <p:tavLst>
                                        <p:tav tm="0">
                                          <p:val>
                                            <p:fltVal val="0"/>
                                          </p:val>
                                        </p:tav>
                                        <p:tav tm="100000">
                                          <p:val>
                                            <p:strVal val="#ppt_w"/>
                                          </p:val>
                                        </p:tav>
                                      </p:tavLst>
                                    </p:anim>
                                    <p:anim calcmode="lin" valueType="num">
                                      <p:cBhvr>
                                        <p:cTn id="31" dur="500" fill="hold"/>
                                        <p:tgtEl>
                                          <p:spTgt spid="1026"/>
                                        </p:tgtEl>
                                        <p:attrNameLst>
                                          <p:attrName>ppt_h</p:attrName>
                                        </p:attrNameLst>
                                      </p:cBhvr>
                                      <p:tavLst>
                                        <p:tav tm="0">
                                          <p:val>
                                            <p:fltVal val="0"/>
                                          </p:val>
                                        </p:tav>
                                        <p:tav tm="100000">
                                          <p:val>
                                            <p:strVal val="#ppt_h"/>
                                          </p:val>
                                        </p:tav>
                                      </p:tavLst>
                                    </p:anim>
                                    <p:animEffect transition="in" filter="fade">
                                      <p:cBhvr>
                                        <p:cTn id="32"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djacency">
  <a:themeElements>
    <a:clrScheme name="Elemental">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Adjacency</Template>
  <TotalTime>6678</TotalTime>
  <Words>186</Words>
  <Application>Microsoft Office PowerPoint</Application>
  <PresentationFormat>On-screen Show (4:3)</PresentationFormat>
  <Paragraphs>20</Paragraphs>
  <Slides>17</Slides>
  <Notes>0</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0 Compset</vt:lpstr>
      <vt:lpstr>Arial</vt:lpstr>
      <vt:lpstr>Calibri</vt:lpstr>
      <vt:lpstr>Cambria</vt:lpstr>
      <vt:lpstr>Cambria Math</vt:lpstr>
      <vt:lpstr>Adjacency</vt:lpstr>
      <vt:lpstr>PowerPoint Presentation</vt:lpstr>
      <vt:lpstr>هوا کره ( اتمسفر ) چیست ؟ </vt:lpstr>
      <vt:lpstr>چه عاملی سبب ماندن مولکول های هوا در اطراف زمین می شود ؟</vt:lpstr>
      <vt:lpstr>چه عاملی سبب عدم ته نشینی  مولکول های هوا بر روی زمین می شود ؟ </vt:lpstr>
      <vt:lpstr>ارتفاع هوا کره چقدر است ؟</vt:lpstr>
      <vt:lpstr>آیا هوا کره در هر ارتفاعی از سطح زمین دارای فشار یکسانی است ؟ نمودار  ارتفاع  - فشار  را برای اتمسفر رسم کنید . </vt:lpstr>
      <vt:lpstr>نظر شما در باره چگالی هوا کره چیست ؟ آیا در تمامی ارتفاع ها هم چگال است ؟</vt:lpstr>
      <vt:lpstr>آیا هوا کره در هر ارتفاعی از سطح زمین دارای دمای یکسانی است ؟ نمودار  ارتفاع  - دما  را برای اتمسفر رسم کنید . </vt:lpstr>
      <vt:lpstr>از مشاهده نمودار صفحه قبل به چه نکته ای در بارۀ اتمسفر می رسید ؟ اتمسفر تک لایه است  یا  اتمسفر لایه لایه است  </vt:lpstr>
      <vt:lpstr>آب و هوا نتیجۀ بر هم کنش ؛</vt:lpstr>
      <vt:lpstr>آیا به جز حالت اتمی و مولکولی ، مواد به شکل دیگری در هواکره وجود دارند ؟</vt:lpstr>
      <vt:lpstr>در شکل زیر برخی از اجزای سازندۀ هوا کره بر حسب ارتفاع نشان داده شده است .</vt:lpstr>
      <vt:lpstr>معمولاً برای دمای لایه های مختلف هواکره از درجه سیلسیوس و یا کلوین استفاده می شود  رابطه ای برای تبدیل درجه سیلسیوس و کلوین پیدا کنید .</vt:lpstr>
      <vt:lpstr>جنس هواکره</vt:lpstr>
      <vt:lpstr>بررسی های دانشمندان نشان می دهد که از 200 میلیون سال پیش تا کنون ، نسبت گازهای سازندۀ هوا کره تقریباً ثابت مانده است .</vt:lpstr>
      <vt:lpstr>بیشتر حجم هوا مربوط به گاز نیتروژن است .</vt:lpstr>
      <vt:lpstr>برهمکنش هواکره با زیست کره 〖CO〗_(2 ) 〖  ,  H〗_2 O  , N_2</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در جوش آرگون یا تیگ (TIG) برای ایجاد قوس جوشکاری از الکترود تنگستن استفاده می شود که این الکترود برخلاف دیگر فرایندهای جوشکاری حین عملیات جوشکاری مصرف نمی شود. حین جوشکاری گاز خنثی هوا  را  از ناحیه جوشکاری بیرون  رانده  و  از  اکسیده شدن الکترود جلوگیری می کند.در جوشکاری تیگ الکترود فقط برای ایجاد قوس بکار برده می شود و خود الکترود در جوش مصرف نمی شود</dc:title>
  <dc:creator>dell service</dc:creator>
  <cp:lastModifiedBy>Ali-PC</cp:lastModifiedBy>
  <cp:revision>424</cp:revision>
  <dcterms:created xsi:type="dcterms:W3CDTF">2016-06-27T13:50:30Z</dcterms:created>
  <dcterms:modified xsi:type="dcterms:W3CDTF">2019-11-13T04:46:42Z</dcterms:modified>
</cp:coreProperties>
</file>