
<file path=[Content_Types].xml><?xml version="1.0" encoding="utf-8"?>
<Types xmlns="http://schemas.openxmlformats.org/package/2006/content-types">
  <Default Extension="png" ContentType="image/png"/>
  <Default Extension="jpeg" ContentType="image/jpeg"/>
  <Default Extension="mov" ContentType="video/unknown"/>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2" r:id="rId2"/>
    <p:sldId id="258" r:id="rId3"/>
    <p:sldId id="294" r:id="rId4"/>
    <p:sldId id="260" r:id="rId5"/>
    <p:sldId id="261" r:id="rId6"/>
    <p:sldId id="262" r:id="rId7"/>
    <p:sldId id="263" r:id="rId8"/>
    <p:sldId id="389" r:id="rId9"/>
    <p:sldId id="390" r:id="rId10"/>
    <p:sldId id="352" r:id="rId11"/>
    <p:sldId id="297" r:id="rId12"/>
    <p:sldId id="264" r:id="rId13"/>
    <p:sldId id="296" r:id="rId14"/>
    <p:sldId id="382" r:id="rId15"/>
    <p:sldId id="298" r:id="rId16"/>
    <p:sldId id="386" r:id="rId17"/>
    <p:sldId id="269" r:id="rId18"/>
    <p:sldId id="270" r:id="rId19"/>
    <p:sldId id="302" r:id="rId20"/>
    <p:sldId id="271" r:id="rId21"/>
    <p:sldId id="272" r:id="rId22"/>
    <p:sldId id="273" r:id="rId23"/>
    <p:sldId id="274" r:id="rId24"/>
    <p:sldId id="353" r:id="rId25"/>
    <p:sldId id="307" r:id="rId26"/>
    <p:sldId id="354" r:id="rId27"/>
    <p:sldId id="391" r:id="rId28"/>
    <p:sldId id="303" r:id="rId29"/>
    <p:sldId id="362" r:id="rId30"/>
    <p:sldId id="355" r:id="rId31"/>
    <p:sldId id="361" r:id="rId32"/>
    <p:sldId id="360" r:id="rId33"/>
    <p:sldId id="279" r:id="rId34"/>
    <p:sldId id="308" r:id="rId35"/>
    <p:sldId id="281" r:id="rId36"/>
    <p:sldId id="363" r:id="rId37"/>
    <p:sldId id="282" r:id="rId38"/>
    <p:sldId id="283" r:id="rId39"/>
    <p:sldId id="284" r:id="rId40"/>
    <p:sldId id="364" r:id="rId41"/>
    <p:sldId id="285" r:id="rId42"/>
    <p:sldId id="393" r:id="rId43"/>
    <p:sldId id="365" r:id="rId44"/>
    <p:sldId id="287" r:id="rId45"/>
    <p:sldId id="381" r:id="rId46"/>
    <p:sldId id="372" r:id="rId47"/>
    <p:sldId id="376" r:id="rId48"/>
    <p:sldId id="369" r:id="rId49"/>
    <p:sldId id="394" r:id="rId50"/>
    <p:sldId id="288" r:id="rId51"/>
    <p:sldId id="341" r:id="rId52"/>
    <p:sldId id="290" r:id="rId53"/>
    <p:sldId id="375" r:id="rId54"/>
    <p:sldId id="311" r:id="rId55"/>
    <p:sldId id="388" r:id="rId56"/>
    <p:sldId id="314" r:id="rId57"/>
    <p:sldId id="342" r:id="rId58"/>
    <p:sldId id="384" r:id="rId59"/>
    <p:sldId id="368" r:id="rId60"/>
    <p:sldId id="346" r:id="rId61"/>
    <p:sldId id="347" r:id="rId62"/>
    <p:sldId id="378" r:id="rId63"/>
    <p:sldId id="383" r:id="rId64"/>
    <p:sldId id="348" r:id="rId65"/>
    <p:sldId id="385" r:id="rId66"/>
    <p:sldId id="349" r:id="rId67"/>
    <p:sldId id="380" r:id="rId68"/>
    <p:sldId id="350" r:id="rId69"/>
    <p:sldId id="351" r:id="rId70"/>
    <p:sldId id="339" r:id="rId71"/>
    <p:sldId id="387"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F5DF"/>
    <a:srgbClr val="CDEC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56" d="100"/>
          <a:sy n="56" d="100"/>
        </p:scale>
        <p:origin x="-418"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9303232C-03A7-4598-A48F-99369471D7C9}"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303232C-03A7-4598-A48F-99369471D7C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40"/>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1"/>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303232C-03A7-4598-A48F-99369471D7C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303232C-03A7-4598-A48F-99369471D7C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1"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303232C-03A7-4598-A48F-99369471D7C9}"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303232C-03A7-4598-A48F-99369471D7C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303232C-03A7-4598-A48F-99369471D7C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303232C-03A7-4598-A48F-99369471D7C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303232C-03A7-4598-A48F-99369471D7C9}"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1"/>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303232C-03A7-4598-A48F-99369471D7C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90A44730-6166-4307-9DEA-2738DC5E9A69}" type="datetimeFigureOut">
              <a:rPr lang="en-US" smtClean="0"/>
              <a:t>8/25/2019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303232C-03A7-4598-A48F-99369471D7C9}"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4"/>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2"/>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Pie 6"/>
          <p:cNvSpPr/>
          <p:nvPr/>
        </p:nvSpPr>
        <p:spPr>
          <a:xfrm>
            <a:off x="-815926"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8" y="21103"/>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2" y="1055078"/>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4"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90A44730-6166-4307-9DEA-2738DC5E9A69}" type="datetimeFigureOut">
              <a:rPr lang="en-US" smtClean="0"/>
              <a:t>8/25/2019</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303232C-03A7-4598-A48F-99369471D7C9}"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ov"/><Relationship Id="rId1" Type="http://schemas.microsoft.com/office/2007/relationships/media" Target="../media/media6.mov"/><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gif"/><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63.png"/></Relationships>
</file>

<file path=ppt/slides/_rels/slide32.xml.rels><?xml version="1.0" encoding="UTF-8" standalone="yes"?>
<Relationships xmlns="http://schemas.openxmlformats.org/package/2006/relationships"><Relationship Id="rId8" Type="http://schemas.openxmlformats.org/officeDocument/2006/relationships/image" Target="../media/image68.png"/><Relationship Id="rId3" Type="http://schemas.microsoft.com/office/2007/relationships/hdphoto" Target="../media/hdphoto5.wdp"/><Relationship Id="rId7" Type="http://schemas.openxmlformats.org/officeDocument/2006/relationships/image" Target="../media/image67.png"/><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6.png"/><Relationship Id="rId11" Type="http://schemas.openxmlformats.org/officeDocument/2006/relationships/image" Target="../media/image71.png"/><Relationship Id="rId5" Type="http://schemas.microsoft.com/office/2007/relationships/hdphoto" Target="../media/hdphoto6.wdp"/><Relationship Id="rId10" Type="http://schemas.openxmlformats.org/officeDocument/2006/relationships/image" Target="../media/image70.png"/><Relationship Id="rId4" Type="http://schemas.openxmlformats.org/officeDocument/2006/relationships/image" Target="../media/image65.png"/><Relationship Id="rId9" Type="http://schemas.openxmlformats.org/officeDocument/2006/relationships/image" Target="../media/image69.emf"/></Relationships>
</file>

<file path=ppt/slides/_rels/slide33.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3.png"/><Relationship Id="rId7" Type="http://schemas.openxmlformats.org/officeDocument/2006/relationships/image" Target="../media/image75.png"/><Relationship Id="rId2" Type="http://schemas.openxmlformats.org/officeDocument/2006/relationships/image" Target="../media/image72.png"/><Relationship Id="rId1" Type="http://schemas.openxmlformats.org/officeDocument/2006/relationships/slideLayout" Target="../slideLayouts/slideLayout2.xml"/><Relationship Id="rId6" Type="http://schemas.microsoft.com/office/2007/relationships/hdphoto" Target="../media/hdphoto8.wdp"/><Relationship Id="rId11" Type="http://schemas.openxmlformats.org/officeDocument/2006/relationships/image" Target="../media/image79.png"/><Relationship Id="rId5" Type="http://schemas.openxmlformats.org/officeDocument/2006/relationships/image" Target="../media/image74.png"/><Relationship Id="rId10" Type="http://schemas.openxmlformats.org/officeDocument/2006/relationships/image" Target="../media/image78.png"/><Relationship Id="rId4" Type="http://schemas.microsoft.com/office/2007/relationships/hdphoto" Target="../media/hdphoto7.wdp"/><Relationship Id="rId9" Type="http://schemas.openxmlformats.org/officeDocument/2006/relationships/image" Target="../media/image77.png"/></Relationships>
</file>

<file path=ppt/slides/_rels/slide34.xml.rels><?xml version="1.0" encoding="UTF-8" standalone="yes"?>
<Relationships xmlns="http://schemas.openxmlformats.org/package/2006/relationships"><Relationship Id="rId8" Type="http://schemas.openxmlformats.org/officeDocument/2006/relationships/image" Target="../media/image76.png"/><Relationship Id="rId3" Type="http://schemas.microsoft.com/office/2007/relationships/hdphoto" Target="../media/hdphoto7.wdp"/><Relationship Id="rId7" Type="http://schemas.openxmlformats.org/officeDocument/2006/relationships/image" Target="../media/image75.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80.png"/><Relationship Id="rId5" Type="http://schemas.microsoft.com/office/2007/relationships/hdphoto" Target="../media/hdphoto8.wdp"/><Relationship Id="rId10" Type="http://schemas.openxmlformats.org/officeDocument/2006/relationships/image" Target="../media/image81.png"/><Relationship Id="rId4" Type="http://schemas.openxmlformats.org/officeDocument/2006/relationships/image" Target="../media/image74.png"/><Relationship Id="rId9" Type="http://schemas.openxmlformats.org/officeDocument/2006/relationships/image" Target="../media/image77.png"/></Relationships>
</file>

<file path=ppt/slides/_rels/slide3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48.jpeg"/><Relationship Id="rId1" Type="http://schemas.openxmlformats.org/officeDocument/2006/relationships/slideLayout" Target="../slideLayouts/slideLayout2.xml"/><Relationship Id="rId4" Type="http://schemas.microsoft.com/office/2007/relationships/hdphoto" Target="../media/hdphoto9.wdp"/></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mp4"/><Relationship Id="rId1" Type="http://schemas.microsoft.com/office/2007/relationships/media" Target="../media/media8.mp4"/><Relationship Id="rId4" Type="http://schemas.openxmlformats.org/officeDocument/2006/relationships/image" Target="../media/image85.png"/></Relationships>
</file>

<file path=ppt/slides/_rels/slide3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41.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image" Target="../media/image96.emf"/><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4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4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120.png"/><Relationship Id="rId1"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09.png"/></Relationships>
</file>

<file path=ppt/slides/_rels/slide4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48.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0" Type="http://schemas.openxmlformats.org/officeDocument/2006/relationships/image" Target="../media/image124.png"/><Relationship Id="rId4" Type="http://schemas.openxmlformats.org/officeDocument/2006/relationships/image" Target="../media/image118.png"/><Relationship Id="rId9" Type="http://schemas.openxmlformats.org/officeDocument/2006/relationships/image" Target="../media/image123.png"/></Relationships>
</file>

<file path=ppt/slides/_rels/slide4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52.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42.png"/><Relationship Id="rId18" Type="http://schemas.openxmlformats.org/officeDocument/2006/relationships/image" Target="../media/image147.png"/><Relationship Id="rId3" Type="http://schemas.openxmlformats.org/officeDocument/2006/relationships/image" Target="../media/image132.png"/><Relationship Id="rId7" Type="http://schemas.openxmlformats.org/officeDocument/2006/relationships/image" Target="../media/image136.png"/><Relationship Id="rId12" Type="http://schemas.openxmlformats.org/officeDocument/2006/relationships/image" Target="../media/image141.png"/><Relationship Id="rId17" Type="http://schemas.openxmlformats.org/officeDocument/2006/relationships/image" Target="../media/image146.png"/><Relationship Id="rId2" Type="http://schemas.openxmlformats.org/officeDocument/2006/relationships/image" Target="../media/image131.png"/><Relationship Id="rId16" Type="http://schemas.openxmlformats.org/officeDocument/2006/relationships/image" Target="../media/image145.png"/><Relationship Id="rId1" Type="http://schemas.openxmlformats.org/officeDocument/2006/relationships/slideLayout" Target="../slideLayouts/slideLayout2.xml"/><Relationship Id="rId6" Type="http://schemas.openxmlformats.org/officeDocument/2006/relationships/image" Target="../media/image135.png"/><Relationship Id="rId11" Type="http://schemas.openxmlformats.org/officeDocument/2006/relationships/image" Target="../media/image140.png"/><Relationship Id="rId5" Type="http://schemas.openxmlformats.org/officeDocument/2006/relationships/image" Target="../media/image134.png"/><Relationship Id="rId15" Type="http://schemas.openxmlformats.org/officeDocument/2006/relationships/image" Target="../media/image144.png"/><Relationship Id="rId10" Type="http://schemas.openxmlformats.org/officeDocument/2006/relationships/image" Target="../media/image139.png"/><Relationship Id="rId4" Type="http://schemas.openxmlformats.org/officeDocument/2006/relationships/image" Target="../media/image133.png"/><Relationship Id="rId9" Type="http://schemas.openxmlformats.org/officeDocument/2006/relationships/image" Target="../media/image138.png"/><Relationship Id="rId14" Type="http://schemas.openxmlformats.org/officeDocument/2006/relationships/image" Target="../media/image143.png"/></Relationships>
</file>

<file path=ppt/slides/_rels/slide53.xml.rels><?xml version="1.0" encoding="UTF-8" standalone="yes"?>
<Relationships xmlns="http://schemas.openxmlformats.org/package/2006/relationships"><Relationship Id="rId8" Type="http://schemas.openxmlformats.org/officeDocument/2006/relationships/image" Target="../media/image145.png"/><Relationship Id="rId13" Type="http://schemas.openxmlformats.org/officeDocument/2006/relationships/image" Target="../media/image150.png"/><Relationship Id="rId3" Type="http://schemas.openxmlformats.org/officeDocument/2006/relationships/image" Target="../media/image140.png"/><Relationship Id="rId7" Type="http://schemas.openxmlformats.org/officeDocument/2006/relationships/image" Target="../media/image144.png"/><Relationship Id="rId12" Type="http://schemas.openxmlformats.org/officeDocument/2006/relationships/image" Target="../media/image149.png"/><Relationship Id="rId2" Type="http://schemas.openxmlformats.org/officeDocument/2006/relationships/image" Target="../media/image131.png"/><Relationship Id="rId16" Type="http://schemas.openxmlformats.org/officeDocument/2006/relationships/image" Target="../media/image153.png"/><Relationship Id="rId1" Type="http://schemas.openxmlformats.org/officeDocument/2006/relationships/slideLayout" Target="../slideLayouts/slideLayout2.xml"/><Relationship Id="rId6" Type="http://schemas.openxmlformats.org/officeDocument/2006/relationships/image" Target="../media/image143.png"/><Relationship Id="rId11" Type="http://schemas.openxmlformats.org/officeDocument/2006/relationships/image" Target="../media/image148.png"/><Relationship Id="rId5" Type="http://schemas.openxmlformats.org/officeDocument/2006/relationships/image" Target="../media/image142.png"/><Relationship Id="rId15" Type="http://schemas.openxmlformats.org/officeDocument/2006/relationships/image" Target="../media/image152.png"/><Relationship Id="rId10" Type="http://schemas.openxmlformats.org/officeDocument/2006/relationships/image" Target="../media/image147.png"/><Relationship Id="rId4" Type="http://schemas.openxmlformats.org/officeDocument/2006/relationships/image" Target="../media/image141.png"/><Relationship Id="rId9" Type="http://schemas.openxmlformats.org/officeDocument/2006/relationships/image" Target="../media/image146.png"/><Relationship Id="rId14" Type="http://schemas.openxmlformats.org/officeDocument/2006/relationships/image" Target="../media/image151.png"/></Relationships>
</file>

<file path=ppt/slides/_rels/slide54.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56.png"/><Relationship Id="rId7" Type="http://schemas.openxmlformats.org/officeDocument/2006/relationships/image" Target="../media/image160.png"/><Relationship Id="rId2" Type="http://schemas.openxmlformats.org/officeDocument/2006/relationships/image" Target="../media/image155.png"/><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8.png"/><Relationship Id="rId4" Type="http://schemas.openxmlformats.org/officeDocument/2006/relationships/image" Target="../media/image157.png"/></Relationships>
</file>

<file path=ppt/slides/_rels/slide56.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image" Target="../media/image161.png"/><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57.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68.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image" Target="../media/image172.png"/><Relationship Id="rId1" Type="http://schemas.openxmlformats.org/officeDocument/2006/relationships/slideLayout" Target="../slideLayouts/slideLayout2.xml"/><Relationship Id="rId6" Type="http://schemas.openxmlformats.org/officeDocument/2006/relationships/image" Target="../media/image171.png"/><Relationship Id="rId11" Type="http://schemas.openxmlformats.org/officeDocument/2006/relationships/image" Target="../media/image177.png"/><Relationship Id="rId5" Type="http://schemas.openxmlformats.org/officeDocument/2006/relationships/image" Target="../media/image170.png"/><Relationship Id="rId10" Type="http://schemas.openxmlformats.org/officeDocument/2006/relationships/image" Target="../media/image176.png"/><Relationship Id="rId4" Type="http://schemas.openxmlformats.org/officeDocument/2006/relationships/image" Target="../media/image169.png"/><Relationship Id="rId9" Type="http://schemas.openxmlformats.org/officeDocument/2006/relationships/image" Target="../media/image175.png"/></Relationships>
</file>

<file path=ppt/slides/_rels/slide58.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7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2.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18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8" Type="http://schemas.openxmlformats.org/officeDocument/2006/relationships/image" Target="../media/image191.png"/><Relationship Id="rId3" Type="http://schemas.openxmlformats.org/officeDocument/2006/relationships/image" Target="../media/image186.png"/><Relationship Id="rId7" Type="http://schemas.openxmlformats.org/officeDocument/2006/relationships/image" Target="../media/image190.png"/><Relationship Id="rId2" Type="http://schemas.openxmlformats.org/officeDocument/2006/relationships/image" Target="../media/image185.png"/><Relationship Id="rId1" Type="http://schemas.openxmlformats.org/officeDocument/2006/relationships/slideLayout" Target="../slideLayouts/slideLayout2.xml"/><Relationship Id="rId6" Type="http://schemas.openxmlformats.org/officeDocument/2006/relationships/image" Target="../media/image189.png"/><Relationship Id="rId11" Type="http://schemas.openxmlformats.org/officeDocument/2006/relationships/image" Target="../media/image194.png"/><Relationship Id="rId5" Type="http://schemas.openxmlformats.org/officeDocument/2006/relationships/image" Target="../media/image188.png"/><Relationship Id="rId10" Type="http://schemas.openxmlformats.org/officeDocument/2006/relationships/image" Target="../media/image193.png"/><Relationship Id="rId4" Type="http://schemas.openxmlformats.org/officeDocument/2006/relationships/image" Target="../media/image187.png"/><Relationship Id="rId9" Type="http://schemas.openxmlformats.org/officeDocument/2006/relationships/image" Target="../media/image192.png"/></Relationships>
</file>

<file path=ppt/slides/_rels/slide61.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2.xml"/><Relationship Id="rId6" Type="http://schemas.microsoft.com/office/2007/relationships/hdphoto" Target="../media/hdphoto14.wdp"/><Relationship Id="rId5" Type="http://schemas.openxmlformats.org/officeDocument/2006/relationships/image" Target="../media/image198.png"/><Relationship Id="rId4" Type="http://schemas.openxmlformats.org/officeDocument/2006/relationships/image" Target="../media/image197.png"/></Relationships>
</file>

<file path=ppt/slides/_rels/slide62.xml.rels><?xml version="1.0" encoding="UTF-8" standalone="yes"?>
<Relationships xmlns="http://schemas.openxmlformats.org/package/2006/relationships"><Relationship Id="rId8" Type="http://schemas.openxmlformats.org/officeDocument/2006/relationships/image" Target="../media/image205.png"/><Relationship Id="rId13" Type="http://schemas.microsoft.com/office/2007/relationships/hdphoto" Target="../media/hdphoto15.wdp"/><Relationship Id="rId3" Type="http://schemas.openxmlformats.org/officeDocument/2006/relationships/image" Target="../media/image200.png"/><Relationship Id="rId7" Type="http://schemas.openxmlformats.org/officeDocument/2006/relationships/image" Target="../media/image204.png"/><Relationship Id="rId12" Type="http://schemas.openxmlformats.org/officeDocument/2006/relationships/image" Target="../media/image209.png"/><Relationship Id="rId2" Type="http://schemas.openxmlformats.org/officeDocument/2006/relationships/image" Target="../media/image199.png"/><Relationship Id="rId1" Type="http://schemas.openxmlformats.org/officeDocument/2006/relationships/slideLayout" Target="../slideLayouts/slideLayout2.xml"/><Relationship Id="rId6" Type="http://schemas.openxmlformats.org/officeDocument/2006/relationships/image" Target="../media/image203.png"/><Relationship Id="rId11" Type="http://schemas.openxmlformats.org/officeDocument/2006/relationships/image" Target="../media/image208.png"/><Relationship Id="rId5" Type="http://schemas.openxmlformats.org/officeDocument/2006/relationships/image" Target="../media/image202.png"/><Relationship Id="rId10" Type="http://schemas.openxmlformats.org/officeDocument/2006/relationships/image" Target="../media/image207.png"/><Relationship Id="rId4" Type="http://schemas.openxmlformats.org/officeDocument/2006/relationships/image" Target="../media/image201.png"/><Relationship Id="rId9" Type="http://schemas.openxmlformats.org/officeDocument/2006/relationships/image" Target="../media/image206.png"/><Relationship Id="rId14" Type="http://schemas.openxmlformats.org/officeDocument/2006/relationships/image" Target="../media/image210.png"/></Relationships>
</file>

<file path=ppt/slides/_rels/slide63.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21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130.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3.png"/><Relationship Id="rId1" Type="http://schemas.openxmlformats.org/officeDocument/2006/relationships/slideLayout" Target="../slideLayouts/slideLayout2.xml"/><Relationship Id="rId5" Type="http://schemas.openxmlformats.org/officeDocument/2006/relationships/image" Target="../media/image216.png"/><Relationship Id="rId4" Type="http://schemas.openxmlformats.org/officeDocument/2006/relationships/image" Target="../media/image215.png"/></Relationships>
</file>

<file path=ppt/slides/_rels/slide67.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21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21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222.png"/><Relationship Id="rId3" Type="http://schemas.microsoft.com/office/2007/relationships/hdphoto" Target="../media/hdphoto19.wdp"/><Relationship Id="rId7" Type="http://schemas.microsoft.com/office/2007/relationships/hdphoto" Target="../media/hdphoto21.wdp"/><Relationship Id="rId2" Type="http://schemas.openxmlformats.org/officeDocument/2006/relationships/image" Target="../media/image219.png"/><Relationship Id="rId1" Type="http://schemas.openxmlformats.org/officeDocument/2006/relationships/slideLayout" Target="../slideLayouts/slideLayout2.xml"/><Relationship Id="rId6" Type="http://schemas.openxmlformats.org/officeDocument/2006/relationships/image" Target="../media/image221.png"/><Relationship Id="rId5" Type="http://schemas.microsoft.com/office/2007/relationships/hdphoto" Target="../media/hdphoto20.wdp"/><Relationship Id="rId10" Type="http://schemas.openxmlformats.org/officeDocument/2006/relationships/image" Target="../media/image224.png"/><Relationship Id="rId4" Type="http://schemas.openxmlformats.org/officeDocument/2006/relationships/image" Target="../media/image220.png"/><Relationship Id="rId9" Type="http://schemas.openxmlformats.org/officeDocument/2006/relationships/image" Target="../media/image223.png"/></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22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2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705600" y="762000"/>
            <a:ext cx="2305496" cy="1371600"/>
          </a:xfrm>
        </p:spPr>
        <p:style>
          <a:lnRef idx="0">
            <a:schemeClr val="accent6"/>
          </a:lnRef>
          <a:fillRef idx="3">
            <a:schemeClr val="accent6"/>
          </a:fillRef>
          <a:effectRef idx="3">
            <a:schemeClr val="accent6"/>
          </a:effectRef>
          <a:fontRef idx="minor">
            <a:schemeClr val="lt1"/>
          </a:fontRef>
        </p:style>
        <p:txBody>
          <a:bodyPr anchor="ctr"/>
          <a:lstStyle/>
          <a:p>
            <a:pPr algn="r" rtl="1"/>
            <a:r>
              <a:rPr lang="fa-IR" sz="9600" b="0" dirty="0" smtClean="0">
                <a:solidFill>
                  <a:schemeClr val="accent2">
                    <a:lumMod val="60000"/>
                    <a:lumOff val="40000"/>
                  </a:schemeClr>
                </a:solidFill>
              </a:rPr>
              <a:t>  </a:t>
            </a:r>
            <a:r>
              <a:rPr lang="fa-IR" sz="9600" b="0" i="1" dirty="0" smtClean="0">
                <a:solidFill>
                  <a:schemeClr val="accent2">
                    <a:lumMod val="60000"/>
                    <a:lumOff val="40000"/>
                  </a:schemeClr>
                </a:solidFill>
                <a:latin typeface="Cambria Math" pitchFamily="18" charset="0"/>
                <a:ea typeface="Cambria Math" pitchFamily="18" charset="0"/>
              </a:rPr>
              <a:t>نور</a:t>
            </a:r>
            <a:r>
              <a:rPr lang="fa-IR" b="0" dirty="0" smtClean="0">
                <a:solidFill>
                  <a:schemeClr val="accent2">
                    <a:lumMod val="60000"/>
                    <a:lumOff val="40000"/>
                  </a:schemeClr>
                </a:solidFill>
              </a:rPr>
              <a:t> </a:t>
            </a:r>
            <a:r>
              <a:rPr lang="fa-IR" b="0" dirty="0" smtClean="0"/>
              <a:t/>
            </a:r>
            <a:br>
              <a:rPr lang="fa-IR" b="0" dirty="0" smtClean="0"/>
            </a:br>
            <a:endParaRPr lang="en-US" sz="2400" b="0" dirty="0">
              <a:solidFill>
                <a:schemeClr val="tx2">
                  <a:lumMod val="75000"/>
                </a:schemeClr>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10815" r="10815"/>
          <a:stretch>
            <a:fillRect/>
          </a:stretch>
        </p:blipFill>
        <p:spPr>
          <a:xfrm>
            <a:off x="646549" y="990600"/>
            <a:ext cx="5678051" cy="451527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 Placeholder 5"/>
          <p:cNvSpPr>
            <a:spLocks noGrp="1"/>
          </p:cNvSpPr>
          <p:nvPr>
            <p:ph type="body" sz="half" idx="2"/>
          </p:nvPr>
        </p:nvSpPr>
        <p:spPr>
          <a:xfrm>
            <a:off x="1828800" y="5410200"/>
            <a:ext cx="4419600" cy="762000"/>
          </a:xfrm>
        </p:spPr>
        <p:style>
          <a:lnRef idx="1">
            <a:schemeClr val="accent6"/>
          </a:lnRef>
          <a:fillRef idx="2">
            <a:schemeClr val="accent6"/>
          </a:fillRef>
          <a:effectRef idx="1">
            <a:schemeClr val="accent6"/>
          </a:effectRef>
          <a:fontRef idx="minor">
            <a:schemeClr val="dk1"/>
          </a:fontRef>
        </p:style>
        <p:txBody>
          <a:bodyPr>
            <a:normAutofit/>
          </a:bodyPr>
          <a:lstStyle/>
          <a:p>
            <a:r>
              <a:rPr lang="fa-IR" sz="3200" i="1" dirty="0">
                <a:solidFill>
                  <a:schemeClr val="tx2">
                    <a:lumMod val="75000"/>
                  </a:schemeClr>
                </a:solidFill>
              </a:rPr>
              <a:t>کلیدی برای شناخت </a:t>
            </a:r>
            <a:r>
              <a:rPr lang="fa-IR" sz="3200" i="1" dirty="0" smtClean="0">
                <a:solidFill>
                  <a:schemeClr val="tx2">
                    <a:lumMod val="75000"/>
                  </a:schemeClr>
                </a:solidFill>
              </a:rPr>
              <a:t>جهان   </a:t>
            </a:r>
            <a:endParaRPr lang="en-US" sz="3200" i="1" dirty="0"/>
          </a:p>
        </p:txBody>
      </p:sp>
    </p:spTree>
    <p:extLst>
      <p:ext uri="{BB962C8B-B14F-4D97-AF65-F5344CB8AC3E}">
        <p14:creationId xmlns:p14="http://schemas.microsoft.com/office/powerpoint/2010/main" val="16797366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6">
                                            <p:bg/>
                                          </p:spTgt>
                                        </p:tgtEl>
                                        <p:attrNameLst>
                                          <p:attrName>style.visibility</p:attrName>
                                        </p:attrNameLst>
                                      </p:cBhvr>
                                      <p:to>
                                        <p:strVal val="visible"/>
                                      </p:to>
                                    </p:set>
                                    <p:animEffect transition="in" filter="circle(in)">
                                      <p:cBhvr>
                                        <p:cTn id="19" dur="2000"/>
                                        <p:tgtEl>
                                          <p:spTgt spid="6">
                                            <p:bg/>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circle(in)">
                                      <p:cBhvr>
                                        <p:cTn id="24"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BC Zoom - Refraction- why glass prisms bend and separate light.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35100" y="1739900"/>
            <a:ext cx="7499350" cy="4217988"/>
          </a:xfrm>
        </p:spPr>
      </p:pic>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چگونه می توان طیف نوری تهیه کرد ؟</a:t>
            </a:r>
            <a:endParaRPr lang="en-US" sz="2800" b="1" dirty="0">
              <a:solidFill>
                <a:schemeClr val="tx1"/>
              </a:solidFill>
              <a:effectLst/>
              <a:cs typeface="0 Compset" pitchFamily="2" charset="-78"/>
            </a:endParaRPr>
          </a:p>
        </p:txBody>
      </p:sp>
    </p:spTree>
    <p:extLst>
      <p:ext uri="{BB962C8B-B14F-4D97-AF65-F5344CB8AC3E}">
        <p14:creationId xmlns:p14="http://schemas.microsoft.com/office/powerpoint/2010/main" val="40394953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5"/>
                </p:tgtEl>
              </p:cMediaNode>
            </p:video>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75337" y="1486004"/>
            <a:ext cx="6639339" cy="4979506"/>
          </a:xfrm>
          <a:prstGeom prst="rect">
            <a:avLst/>
          </a:prstGeom>
        </p:spPr>
      </p:pic>
      <p:sp>
        <p:nvSpPr>
          <p:cNvPr id="10" name="Rectangle 9"/>
          <p:cNvSpPr/>
          <p:nvPr/>
        </p:nvSpPr>
        <p:spPr>
          <a:xfrm>
            <a:off x="3886200" y="6324600"/>
            <a:ext cx="3276600" cy="369332"/>
          </a:xfrm>
          <a:prstGeom prst="rect">
            <a:avLst/>
          </a:prstGeom>
        </p:spPr>
        <p:txBody>
          <a:bodyPr wrap="square">
            <a:spAutoFit/>
          </a:bodyPr>
          <a:lstStyle/>
          <a:p>
            <a:r>
              <a:rPr lang="fa-IR" dirty="0"/>
              <a:t>چگونه می توان </a:t>
            </a:r>
            <a:r>
              <a:rPr lang="fa-IR" dirty="0">
                <a:solidFill>
                  <a:srgbClr val="00B050"/>
                </a:solidFill>
              </a:rPr>
              <a:t>طیف خطی </a:t>
            </a:r>
            <a:r>
              <a:rPr lang="fa-IR" dirty="0"/>
              <a:t>تهیه کرد ؟</a:t>
            </a:r>
            <a:endParaRPr lang="en-US" dirty="0"/>
          </a:p>
        </p:txBody>
      </p:sp>
      <p:pic>
        <p:nvPicPr>
          <p:cNvPr id="6" name="Picture 5"/>
          <p:cNvPicPr>
            <a:picLocks noChangeAspect="1"/>
          </p:cNvPicPr>
          <p:nvPr/>
        </p:nvPicPr>
        <p:blipFill>
          <a:blip r:embed="rId3"/>
          <a:stretch>
            <a:fillRect/>
          </a:stretch>
        </p:blipFill>
        <p:spPr>
          <a:xfrm>
            <a:off x="1417510" y="250406"/>
            <a:ext cx="7534275" cy="1171575"/>
          </a:xfrm>
          <a:prstGeom prst="rect">
            <a:avLst/>
          </a:prstGeom>
        </p:spPr>
      </p:pic>
      <p:sp>
        <p:nvSpPr>
          <p:cNvPr id="5" name="Title 4"/>
          <p:cNvSpPr>
            <a:spLocks noGrp="1"/>
          </p:cNvSpPr>
          <p:nvPr>
            <p:ph type="title"/>
          </p:nvPr>
        </p:nvSpPr>
        <p:spPr/>
        <p:txBody>
          <a:bodyPr/>
          <a:lstStyle/>
          <a:p>
            <a:endParaRPr lang="en-US" dirty="0"/>
          </a:p>
        </p:txBody>
      </p:sp>
      <p:pic>
        <p:nvPicPr>
          <p:cNvPr id="9" name="Content Placeholder 8"/>
          <p:cNvPicPr>
            <a:picLocks noGrp="1" noChangeAspect="1"/>
          </p:cNvPicPr>
          <p:nvPr>
            <p:ph idx="1"/>
          </p:nvPr>
        </p:nvPicPr>
        <p:blipFill>
          <a:blip r:embed="rId4"/>
          <a:stretch>
            <a:fillRect/>
          </a:stretch>
        </p:blipFill>
        <p:spPr>
          <a:xfrm>
            <a:off x="1156049" y="3886200"/>
            <a:ext cx="7832179" cy="1153804"/>
          </a:xfrm>
          <a:prstGeom prst="rect">
            <a:avLst/>
          </a:prstGeom>
        </p:spPr>
      </p:pic>
      <p:sp>
        <p:nvSpPr>
          <p:cNvPr id="11" name="Rectangle 10"/>
          <p:cNvSpPr/>
          <p:nvPr/>
        </p:nvSpPr>
        <p:spPr>
          <a:xfrm>
            <a:off x="1357860" y="4324390"/>
            <a:ext cx="617477" cy="369332"/>
          </a:xfrm>
          <a:prstGeom prst="rect">
            <a:avLst/>
          </a:prstGeom>
        </p:spPr>
        <p:txBody>
          <a:bodyPr wrap="none">
            <a:spAutoFit/>
          </a:bodyPr>
          <a:lstStyle/>
          <a:p>
            <a:r>
              <a:rPr lang="fa-IR" dirty="0" smtClean="0">
                <a:solidFill>
                  <a:schemeClr val="bg1"/>
                </a:solidFill>
              </a:rPr>
              <a:t>(الف</a:t>
            </a:r>
            <a:r>
              <a:rPr lang="fa-IR" dirty="0">
                <a:solidFill>
                  <a:schemeClr val="bg1"/>
                </a:solidFill>
              </a:rPr>
              <a:t>)</a:t>
            </a:r>
            <a:endParaRPr lang="en-US" dirty="0">
              <a:solidFill>
                <a:schemeClr val="bg1"/>
              </a:solidFill>
            </a:endParaRPr>
          </a:p>
        </p:txBody>
      </p:sp>
      <p:pic>
        <p:nvPicPr>
          <p:cNvPr id="13" name="Picture 12"/>
          <p:cNvPicPr>
            <a:picLocks noChangeAspect="1"/>
          </p:cNvPicPr>
          <p:nvPr/>
        </p:nvPicPr>
        <p:blipFill>
          <a:blip r:embed="rId5"/>
          <a:stretch>
            <a:fillRect/>
          </a:stretch>
        </p:blipFill>
        <p:spPr>
          <a:xfrm>
            <a:off x="3036650" y="1049819"/>
            <a:ext cx="4581525" cy="295275"/>
          </a:xfrm>
          <a:prstGeom prst="rect">
            <a:avLst/>
          </a:prstGeom>
        </p:spPr>
      </p:pic>
      <p:pic>
        <p:nvPicPr>
          <p:cNvPr id="14" name="Picture 13"/>
          <p:cNvPicPr>
            <a:picLocks noChangeAspect="1"/>
          </p:cNvPicPr>
          <p:nvPr/>
        </p:nvPicPr>
        <p:blipFill>
          <a:blip r:embed="rId6"/>
          <a:stretch>
            <a:fillRect/>
          </a:stretch>
        </p:blipFill>
        <p:spPr>
          <a:xfrm>
            <a:off x="1156048" y="5014655"/>
            <a:ext cx="7777640" cy="1063229"/>
          </a:xfrm>
          <a:prstGeom prst="rect">
            <a:avLst/>
          </a:prstGeom>
        </p:spPr>
      </p:pic>
      <p:sp>
        <p:nvSpPr>
          <p:cNvPr id="12" name="Rectangle 11"/>
          <p:cNvSpPr/>
          <p:nvPr/>
        </p:nvSpPr>
        <p:spPr>
          <a:xfrm>
            <a:off x="1435608" y="5328417"/>
            <a:ext cx="599939" cy="369332"/>
          </a:xfrm>
          <a:prstGeom prst="rect">
            <a:avLst/>
          </a:prstGeom>
        </p:spPr>
        <p:txBody>
          <a:bodyPr wrap="square">
            <a:spAutoFit/>
          </a:bodyPr>
          <a:lstStyle/>
          <a:p>
            <a:r>
              <a:rPr lang="fa-IR" dirty="0">
                <a:solidFill>
                  <a:schemeClr val="bg1"/>
                </a:solidFill>
              </a:rPr>
              <a:t>(ب)</a:t>
            </a:r>
            <a:endParaRPr lang="en-US" dirty="0">
              <a:solidFill>
                <a:schemeClr val="bg1"/>
              </a:solidFill>
            </a:endParaRPr>
          </a:p>
        </p:txBody>
      </p:sp>
    </p:spTree>
    <p:extLst>
      <p:ext uri="{BB962C8B-B14F-4D97-AF65-F5344CB8AC3E}">
        <p14:creationId xmlns:p14="http://schemas.microsoft.com/office/powerpoint/2010/main" val="382617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90"/>
                                          </p:val>
                                        </p:tav>
                                        <p:tav tm="100000">
                                          <p:val>
                                            <p:fltVal val="0"/>
                                          </p:val>
                                        </p:tav>
                                      </p:tavLst>
                                    </p:anim>
                                    <p:animEffect transition="in" filter="fade">
                                      <p:cBhvr>
                                        <p:cTn id="38" dur="1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 فیلم زیر </a:t>
            </a:r>
            <a:r>
              <a:rPr lang="fa-IR" sz="2800" b="1" dirty="0" smtClean="0">
                <a:solidFill>
                  <a:schemeClr val="tx2"/>
                </a:solidFill>
                <a:effectLst/>
                <a:cs typeface="0 Compset" pitchFamily="2" charset="-78"/>
              </a:rPr>
              <a:t>آزمایش شعله </a:t>
            </a:r>
            <a:r>
              <a:rPr lang="fa-IR" sz="2800" b="1" dirty="0" smtClean="0">
                <a:solidFill>
                  <a:schemeClr val="tx1"/>
                </a:solidFill>
                <a:effectLst/>
                <a:cs typeface="0 Compset" pitchFamily="2" charset="-78"/>
              </a:rPr>
              <a:t>است.</a:t>
            </a:r>
            <a:br>
              <a:rPr lang="fa-IR" sz="2800" b="1" dirty="0" smtClean="0">
                <a:solidFill>
                  <a:schemeClr val="tx1"/>
                </a:solidFill>
                <a:effectLst/>
                <a:cs typeface="0 Compset" pitchFamily="2" charset="-78"/>
              </a:rPr>
            </a:br>
            <a:r>
              <a:rPr lang="fa-IR" sz="2800" b="1" dirty="0" smtClean="0">
                <a:solidFill>
                  <a:schemeClr val="tx1"/>
                </a:solidFill>
                <a:effectLst/>
                <a:cs typeface="0 Compset" pitchFamily="2" charset="-78"/>
              </a:rPr>
              <a:t> این آزمایش همراه با </a:t>
            </a:r>
            <a:r>
              <a:rPr lang="fa-IR" sz="2800" b="1" dirty="0" smtClean="0">
                <a:solidFill>
                  <a:srgbClr val="FFC000"/>
                </a:solidFill>
                <a:effectLst/>
                <a:cs typeface="0 Compset" pitchFamily="2" charset="-78"/>
              </a:rPr>
              <a:t>نشر</a:t>
            </a:r>
            <a:r>
              <a:rPr lang="fa-IR" sz="2800" b="1" dirty="0" smtClean="0">
                <a:solidFill>
                  <a:srgbClr val="7030A0"/>
                </a:solidFill>
                <a:effectLst/>
                <a:cs typeface="0 Compset" pitchFamily="2" charset="-78"/>
              </a:rPr>
              <a:t> </a:t>
            </a:r>
            <a:r>
              <a:rPr lang="fa-IR" sz="2800" b="1" dirty="0" smtClean="0">
                <a:solidFill>
                  <a:schemeClr val="tx1"/>
                </a:solidFill>
                <a:effectLst/>
                <a:cs typeface="0 Compset" pitchFamily="2" charset="-78"/>
              </a:rPr>
              <a:t>نور</a:t>
            </a:r>
            <a:r>
              <a:rPr lang="fa-IR" sz="2800" b="1" dirty="0" smtClean="0">
                <a:solidFill>
                  <a:srgbClr val="7030A0"/>
                </a:solidFill>
                <a:effectLst/>
                <a:cs typeface="0 Compset" pitchFamily="2" charset="-78"/>
              </a:rPr>
              <a:t> </a:t>
            </a:r>
            <a:r>
              <a:rPr lang="fa-IR" sz="2800" b="1" dirty="0" smtClean="0">
                <a:solidFill>
                  <a:schemeClr val="tx1"/>
                </a:solidFill>
                <a:effectLst/>
                <a:cs typeface="0 Compset" pitchFamily="2" charset="-78"/>
              </a:rPr>
              <a:t>می باشد . </a:t>
            </a:r>
            <a:endParaRPr lang="en-US" sz="2800" b="1" dirty="0">
              <a:solidFill>
                <a:schemeClr val="tx1"/>
              </a:solidFill>
              <a:effectLst/>
              <a:cs typeface="0 Compset" pitchFamily="2" charset="-78"/>
            </a:endParaRPr>
          </a:p>
        </p:txBody>
      </p:sp>
      <p:pic>
        <p:nvPicPr>
          <p:cNvPr id="4" name="RC Unit 11 Demo - Metal Salt Flame Test Using Methanol.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984375" y="1447800"/>
            <a:ext cx="6400800" cy="4800600"/>
          </a:xfrm>
        </p:spPr>
      </p:pic>
    </p:spTree>
    <p:extLst>
      <p:ext uri="{BB962C8B-B14F-4D97-AF65-F5344CB8AC3E}">
        <p14:creationId xmlns:p14="http://schemas.microsoft.com/office/powerpoint/2010/main" val="369662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5" fill="hold" display="0">
                  <p:stCondLst>
                    <p:cond delay="indefinite"/>
                  </p:stCondLst>
                </p:cTn>
                <p:tgtEl>
                  <p:spTgt spid="4"/>
                </p:tgtEl>
              </p:cMediaNode>
            </p:video>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اگرنور</a:t>
            </a:r>
            <a:r>
              <a:rPr lang="fa-IR" sz="2800" b="1" dirty="0" smtClean="0">
                <a:solidFill>
                  <a:srgbClr val="FF0000"/>
                </a:solidFill>
                <a:effectLst/>
                <a:cs typeface="0 Compset" pitchFamily="2" charset="-78"/>
              </a:rPr>
              <a:t>نشر</a:t>
            </a:r>
            <a:r>
              <a:rPr lang="fa-IR" sz="2800" b="1" dirty="0" smtClean="0">
                <a:solidFill>
                  <a:schemeClr val="tx1"/>
                </a:solidFill>
                <a:effectLst/>
                <a:cs typeface="0 Compset" pitchFamily="2" charset="-78"/>
              </a:rPr>
              <a:t>شده را از منشور عبور دهیم ، طیف </a:t>
            </a:r>
            <a:r>
              <a:rPr lang="fa-IR" sz="2800" b="1" dirty="0" smtClean="0">
                <a:solidFill>
                  <a:srgbClr val="FF0000"/>
                </a:solidFill>
                <a:effectLst/>
                <a:cs typeface="0 Compset" pitchFamily="2" charset="-78"/>
              </a:rPr>
              <a:t>نشر</a:t>
            </a:r>
            <a:r>
              <a:rPr lang="fa-IR" sz="2800" b="1" dirty="0" smtClean="0">
                <a:solidFill>
                  <a:schemeClr val="tx1"/>
                </a:solidFill>
                <a:effectLst/>
                <a:cs typeface="0 Compset" pitchFamily="2" charset="-78"/>
              </a:rPr>
              <a:t>ی </a:t>
            </a:r>
            <a:r>
              <a:rPr lang="fa-IR" sz="2800" b="1" dirty="0" smtClean="0">
                <a:solidFill>
                  <a:srgbClr val="00B050"/>
                </a:solidFill>
                <a:effectLst/>
                <a:cs typeface="0 Compset" pitchFamily="2" charset="-78"/>
              </a:rPr>
              <a:t>خطی</a:t>
            </a:r>
            <a:r>
              <a:rPr lang="fa-IR" sz="2800" b="1" dirty="0" smtClean="0">
                <a:solidFill>
                  <a:schemeClr val="tx1"/>
                </a:solidFill>
                <a:effectLst/>
                <a:cs typeface="0 Compset" pitchFamily="2" charset="-78"/>
              </a:rPr>
              <a:t> تولیدمی شود. </a:t>
            </a:r>
            <a:endParaRPr lang="en-US" sz="2800" b="1" dirty="0">
              <a:solidFill>
                <a:schemeClr val="tx1"/>
              </a:solidFill>
              <a:effectLst/>
              <a:cs typeface="0 Compset" pitchFamily="2" charset="-78"/>
            </a:endParaRPr>
          </a:p>
        </p:txBody>
      </p:sp>
      <p:pic>
        <p:nvPicPr>
          <p:cNvPr id="4" name="Content Placeholder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828800" y="1690436"/>
            <a:ext cx="6629400" cy="4710364"/>
          </a:xfrm>
          <a:prstGeom prst="rect">
            <a:avLst/>
          </a:prstGeom>
          <a:ln/>
        </p:spPr>
        <p:style>
          <a:lnRef idx="0">
            <a:schemeClr val="accent6"/>
          </a:lnRef>
          <a:fillRef idx="3">
            <a:schemeClr val="accent6"/>
          </a:fillRef>
          <a:effectRef idx="3">
            <a:schemeClr val="accent6"/>
          </a:effectRef>
          <a:fontRef idx="minor">
            <a:schemeClr val="lt1"/>
          </a:fontRef>
        </p:style>
      </p:pic>
    </p:spTree>
    <p:extLst>
      <p:ext uri="{BB962C8B-B14F-4D97-AF65-F5344CB8AC3E}">
        <p14:creationId xmlns:p14="http://schemas.microsoft.com/office/powerpoint/2010/main" val="1023775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400" b="1" dirty="0" smtClean="0">
                <a:solidFill>
                  <a:schemeClr val="tx1"/>
                </a:solidFill>
                <a:effectLst/>
                <a:cs typeface="0 Compset" pitchFamily="2" charset="-78"/>
              </a:rPr>
              <a:t>هر گاه یک جریان الکتریکی متناوب و 110 ولتی به یک خیارشور اعمال شود ، خیارشور شروع به درخشیدن می کند . علت ایجاد نور رنگی را توضیح دهید .</a:t>
            </a:r>
            <a:endParaRPr lang="en-US" sz="2400" b="1" dirty="0">
              <a:solidFill>
                <a:schemeClr val="tx1"/>
              </a:solidFill>
              <a:effectLst/>
              <a:cs typeface="0 Compset" pitchFamily="2" charset="-78"/>
            </a:endParaRPr>
          </a:p>
        </p:txBody>
      </p:sp>
      <p:pic>
        <p:nvPicPr>
          <p:cNvPr id="4" name="video_2016-09-27_00-28-46.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35100" y="1739900"/>
            <a:ext cx="7499350" cy="4217988"/>
          </a:xfrm>
        </p:spPr>
      </p:pic>
    </p:spTree>
    <p:extLst>
      <p:ext uri="{BB962C8B-B14F-4D97-AF65-F5344CB8AC3E}">
        <p14:creationId xmlns:p14="http://schemas.microsoft.com/office/powerpoint/2010/main" val="31219323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4"/>
                </p:tgtEl>
              </p:cMediaNode>
            </p:video>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به تصویر زیر دقت کنید </a:t>
            </a:r>
            <a:br>
              <a:rPr lang="fa-IR" sz="2800" b="1" dirty="0" smtClean="0">
                <a:solidFill>
                  <a:schemeClr val="tx1"/>
                </a:solidFill>
                <a:effectLst/>
                <a:cs typeface="0 Compset" pitchFamily="2" charset="-78"/>
              </a:rPr>
            </a:br>
            <a:r>
              <a:rPr lang="fa-IR" sz="2800" b="1" dirty="0" smtClean="0">
                <a:solidFill>
                  <a:schemeClr val="tx1"/>
                </a:solidFill>
                <a:effectLst/>
                <a:cs typeface="0 Compset" pitchFamily="2" charset="-78"/>
              </a:rPr>
              <a:t>برداشت شما از این تصویر چیست ؟</a:t>
            </a:r>
            <a:endParaRPr lang="en-US" sz="2800" b="1" dirty="0">
              <a:solidFill>
                <a:schemeClr val="tx1"/>
              </a:solidFill>
              <a:effectLst/>
              <a:cs typeface="0 Compset"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29949" y="1752600"/>
            <a:ext cx="5109651" cy="4800600"/>
          </a:xfrm>
        </p:spPr>
        <p:style>
          <a:lnRef idx="0">
            <a:schemeClr val="accent6"/>
          </a:lnRef>
          <a:fillRef idx="3">
            <a:schemeClr val="accent6"/>
          </a:fillRef>
          <a:effectRef idx="3">
            <a:schemeClr val="accent6"/>
          </a:effectRef>
          <a:fontRef idx="minor">
            <a:schemeClr val="lt1"/>
          </a:fontRef>
        </p:style>
      </p:pic>
      <p:pic>
        <p:nvPicPr>
          <p:cNvPr id="5"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4521" y="1752600"/>
            <a:ext cx="7499350" cy="4800600"/>
          </a:xfrm>
          <a:prstGeom prst="rect">
            <a:avLst/>
          </a:prstGeom>
        </p:spPr>
        <p:style>
          <a:lnRef idx="0">
            <a:schemeClr val="accent6"/>
          </a:lnRef>
          <a:fillRef idx="3">
            <a:schemeClr val="accent6"/>
          </a:fillRef>
          <a:effectRef idx="3">
            <a:schemeClr val="accent6"/>
          </a:effectRef>
          <a:fontRef idx="minor">
            <a:schemeClr val="lt1"/>
          </a:fontRef>
        </p:style>
      </p:pic>
      <p:pic>
        <p:nvPicPr>
          <p:cNvPr id="6" name="Content Placeholder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4200" y="1772478"/>
            <a:ext cx="3853279" cy="4821670"/>
          </a:xfrm>
          <a:prstGeom prst="rect">
            <a:avLst/>
          </a:prstGeom>
        </p:spPr>
        <p:style>
          <a:lnRef idx="0">
            <a:schemeClr val="accent6"/>
          </a:lnRef>
          <a:fillRef idx="3">
            <a:schemeClr val="accent6"/>
          </a:fillRef>
          <a:effectRef idx="3">
            <a:schemeClr val="accent6"/>
          </a:effectRef>
          <a:fontRef idx="minor">
            <a:schemeClr val="lt1"/>
          </a:fontRef>
        </p:style>
      </p:pic>
    </p:spTree>
    <p:extLst>
      <p:ext uri="{BB962C8B-B14F-4D97-AF65-F5344CB8AC3E}">
        <p14:creationId xmlns:p14="http://schemas.microsoft.com/office/powerpoint/2010/main" val="39238654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10496" y="228600"/>
            <a:ext cx="7498080" cy="1143000"/>
          </a:xfrm>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4400" b="1" dirty="0" smtClean="0">
                <a:solidFill>
                  <a:schemeClr val="tx1"/>
                </a:solidFill>
                <a:effectLst/>
                <a:cs typeface="0 Compset" pitchFamily="2" charset="-78"/>
              </a:rPr>
              <a:t>تمرین</a:t>
            </a:r>
            <a:endParaRPr lang="en-US" sz="4400" b="1" dirty="0">
              <a:solidFill>
                <a:schemeClr val="tx1"/>
              </a:solidFill>
              <a:effectLst/>
              <a:cs typeface="0 Compset" pitchFamily="2" charset="-78"/>
            </a:endParaRPr>
          </a:p>
        </p:txBody>
      </p:sp>
      <p:sp>
        <p:nvSpPr>
          <p:cNvPr id="2" name="Content Placeholder 1"/>
          <p:cNvSpPr>
            <a:spLocks noGrp="1"/>
          </p:cNvSpPr>
          <p:nvPr>
            <p:ph idx="1"/>
          </p:nvPr>
        </p:nvSpPr>
        <p:spPr/>
        <p:txBody>
          <a:bodyPr/>
          <a:lstStyle/>
          <a:p>
            <a:endParaRPr lang="en-US" dirty="0"/>
          </a:p>
        </p:txBody>
      </p:sp>
      <p:pic>
        <p:nvPicPr>
          <p:cNvPr id="11266"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481138" y="1566863"/>
            <a:ext cx="7434262" cy="4371123"/>
          </a:xfrm>
          <a:prstGeom prst="rect">
            <a:avLst/>
          </a:prstGeom>
          <a:ln/>
        </p:spPr>
        <p:style>
          <a:lnRef idx="1">
            <a:schemeClr val="accent6"/>
          </a:lnRef>
          <a:fillRef idx="2">
            <a:schemeClr val="accent6"/>
          </a:fillRef>
          <a:effectRef idx="1">
            <a:schemeClr val="accent6"/>
          </a:effectRef>
          <a:fontRef idx="minor">
            <a:schemeClr val="dk1"/>
          </a:fontRef>
        </p:style>
      </p:pic>
    </p:spTree>
    <p:extLst>
      <p:ext uri="{BB962C8B-B14F-4D97-AF65-F5344CB8AC3E}">
        <p14:creationId xmlns:p14="http://schemas.microsoft.com/office/powerpoint/2010/main" val="4195321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heel(1)">
                                      <p:cBhvr>
                                        <p:cTn id="7"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اما چگونه گرما میتواند موجب نشر نور شود؟</a:t>
            </a:r>
            <a:br>
              <a:rPr lang="fa-IR" sz="2800" b="1" dirty="0" smtClean="0">
                <a:solidFill>
                  <a:schemeClr val="tx1"/>
                </a:solidFill>
                <a:effectLst/>
                <a:cs typeface="0 Compset" pitchFamily="2" charset="-78"/>
              </a:rPr>
            </a:br>
            <a:r>
              <a:rPr lang="fa-IR" sz="2800" b="1" dirty="0" smtClean="0">
                <a:solidFill>
                  <a:schemeClr val="tx1"/>
                </a:solidFill>
                <a:effectLst/>
                <a:cs typeface="0 Compset" pitchFamily="2" charset="-78"/>
              </a:rPr>
              <a:t>پس از دیدن فیلم تحلیل خود را ارائه دهید</a:t>
            </a:r>
            <a:endParaRPr lang="en-US" sz="2800" b="1" dirty="0">
              <a:solidFill>
                <a:schemeClr val="tx1"/>
              </a:solidFill>
              <a:effectLst/>
              <a:cs typeface="0 Compset" pitchFamily="2" charset="-78"/>
            </a:endParaRPr>
          </a:p>
        </p:txBody>
      </p:sp>
      <p:pic>
        <p:nvPicPr>
          <p:cNvPr id="4" name="Atomic Emission Animatio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984375" y="1676400"/>
            <a:ext cx="6400800" cy="4800600"/>
          </a:xfrm>
        </p:spPr>
      </p:pic>
    </p:spTree>
    <p:extLst>
      <p:ext uri="{BB962C8B-B14F-4D97-AF65-F5344CB8AC3E}">
        <p14:creationId xmlns:p14="http://schemas.microsoft.com/office/powerpoint/2010/main" val="1597650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4"/>
                </p:tgtEl>
              </p:cMediaNode>
            </p:video>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52400"/>
            <a:ext cx="7498080" cy="1285648"/>
          </a:xfrm>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400" b="1" dirty="0" smtClean="0">
                <a:solidFill>
                  <a:schemeClr val="tx1"/>
                </a:solidFill>
                <a:effectLst/>
                <a:cs typeface="0 Compset" pitchFamily="2" charset="-78"/>
              </a:rPr>
              <a:t>بور با توجه به رفتار الکترون ها در حالت پایه و برانگیخته مدل خود را ارائه داد</a:t>
            </a:r>
            <a:r>
              <a:rPr lang="fa-IR" sz="2800" b="1" dirty="0" smtClean="0">
                <a:solidFill>
                  <a:schemeClr val="tx1"/>
                </a:solidFill>
                <a:effectLst/>
                <a:cs typeface="0 Compset" pitchFamily="2" charset="-78"/>
              </a:rPr>
              <a:t/>
            </a:r>
            <a:br>
              <a:rPr lang="fa-IR" sz="2800" b="1" dirty="0" smtClean="0">
                <a:solidFill>
                  <a:schemeClr val="tx1"/>
                </a:solidFill>
                <a:effectLst/>
                <a:cs typeface="0 Compset" pitchFamily="2" charset="-78"/>
              </a:rPr>
            </a:br>
            <a:r>
              <a:rPr lang="fa-IR" sz="2800" b="1" dirty="0" smtClean="0">
                <a:solidFill>
                  <a:schemeClr val="tx1"/>
                </a:solidFill>
                <a:effectLst/>
                <a:cs typeface="0 Compset" pitchFamily="2" charset="-78"/>
              </a:rPr>
              <a:t>نامی برای این مدل بگویید</a:t>
            </a:r>
            <a:endParaRPr lang="en-US" sz="2800" b="1" dirty="0">
              <a:solidFill>
                <a:schemeClr val="tx1"/>
              </a:solidFill>
              <a:effectLst/>
              <a:cs typeface="0 Compset" pitchFamily="2" charset="-78"/>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5608" y="1560286"/>
            <a:ext cx="7434072" cy="4697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5615928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circle(out)">
                                      <p:cBhvr>
                                        <p:cTn id="12"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000" b="1" dirty="0" smtClean="0">
                <a:solidFill>
                  <a:schemeClr val="tx1"/>
                </a:solidFill>
                <a:effectLst/>
                <a:cs typeface="0 Compset" pitchFamily="2" charset="-78"/>
              </a:rPr>
              <a:t>تفاوت دو مدل اتمی زیر در چیست ؟</a:t>
            </a:r>
            <a:br>
              <a:rPr lang="fa-IR" sz="2000" b="1" dirty="0" smtClean="0">
                <a:solidFill>
                  <a:schemeClr val="tx1"/>
                </a:solidFill>
                <a:effectLst/>
                <a:cs typeface="0 Compset" pitchFamily="2" charset="-78"/>
              </a:rPr>
            </a:br>
            <a:r>
              <a:rPr lang="fa-IR" sz="2000" b="1" dirty="0" smtClean="0">
                <a:solidFill>
                  <a:schemeClr val="tx1"/>
                </a:solidFill>
                <a:effectLst/>
                <a:cs typeface="0 Compset" pitchFamily="2" charset="-78"/>
              </a:rPr>
              <a:t>کدام مدل با قطعیت از وجود الکترون در فاصله ای خاص صحبت نمی کند </a:t>
            </a:r>
            <a:br>
              <a:rPr lang="fa-IR" sz="2000" b="1" dirty="0" smtClean="0">
                <a:solidFill>
                  <a:schemeClr val="tx1"/>
                </a:solidFill>
                <a:effectLst/>
                <a:cs typeface="0 Compset" pitchFamily="2" charset="-78"/>
              </a:rPr>
            </a:br>
            <a:r>
              <a:rPr lang="fa-IR" sz="2000" b="1" dirty="0" smtClean="0">
                <a:solidFill>
                  <a:schemeClr val="tx1"/>
                </a:solidFill>
                <a:effectLst/>
                <a:cs typeface="0 Compset" pitchFamily="2" charset="-78"/>
              </a:rPr>
              <a:t>( به عبارتی </a:t>
            </a:r>
            <a:r>
              <a:rPr lang="fa-IR" sz="2000" b="1" dirty="0" smtClean="0">
                <a:solidFill>
                  <a:schemeClr val="tx2"/>
                </a:solidFill>
                <a:effectLst/>
                <a:cs typeface="0 Compset" pitchFamily="2" charset="-78"/>
              </a:rPr>
              <a:t>احتمال حضور </a:t>
            </a:r>
            <a:r>
              <a:rPr lang="fa-IR" sz="2000" b="1" dirty="0" smtClean="0">
                <a:solidFill>
                  <a:schemeClr val="tx1"/>
                </a:solidFill>
                <a:effectLst/>
                <a:cs typeface="0 Compset" pitchFamily="2" charset="-78"/>
              </a:rPr>
              <a:t>بیشتر الکترون در محدوده ای مشخص را نشان می دهد ) </a:t>
            </a:r>
            <a:endParaRPr lang="en-US" sz="2000" b="1" dirty="0">
              <a:solidFill>
                <a:schemeClr val="tx1"/>
              </a:solidFill>
              <a:effectLst/>
              <a:cs typeface="0 Compset"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06753" y="1562100"/>
            <a:ext cx="3356043" cy="4572000"/>
          </a:xfrm>
        </p:spPr>
        <p:style>
          <a:lnRef idx="1">
            <a:schemeClr val="accent6"/>
          </a:lnRef>
          <a:fillRef idx="2">
            <a:schemeClr val="accent6"/>
          </a:fillRef>
          <a:effectRef idx="1">
            <a:schemeClr val="accent6"/>
          </a:effectRef>
          <a:fontRef idx="minor">
            <a:schemeClr val="dk1"/>
          </a:fontRef>
        </p:style>
      </p:pic>
    </p:spTree>
    <p:extLst>
      <p:ext uri="{BB962C8B-B14F-4D97-AF65-F5344CB8AC3E}">
        <p14:creationId xmlns:p14="http://schemas.microsoft.com/office/powerpoint/2010/main" val="26689067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400" b="1" dirty="0">
                <a:solidFill>
                  <a:schemeClr val="tx1"/>
                </a:solidFill>
                <a:effectLst/>
                <a:cs typeface="0 Compset" pitchFamily="2" charset="-78"/>
              </a:rPr>
              <a:t>می دانیم نور ماهیت موجی دارد . امّا </a:t>
            </a:r>
            <a:r>
              <a:rPr lang="fa-IR" sz="2400" b="1" dirty="0">
                <a:solidFill>
                  <a:schemeClr val="accent5"/>
                </a:solidFill>
                <a:effectLst/>
                <a:cs typeface="0 Compset" pitchFamily="2" charset="-78"/>
              </a:rPr>
              <a:t>موج</a:t>
            </a:r>
            <a:r>
              <a:rPr lang="fa-IR" sz="2400" b="1" dirty="0">
                <a:solidFill>
                  <a:schemeClr val="tx1"/>
                </a:solidFill>
                <a:effectLst/>
                <a:cs typeface="0 Compset" pitchFamily="2" charset="-78"/>
              </a:rPr>
              <a:t> چیست </a:t>
            </a:r>
            <a:r>
              <a:rPr lang="fa-IR" sz="2400" b="1" dirty="0" smtClean="0">
                <a:solidFill>
                  <a:schemeClr val="tx1"/>
                </a:solidFill>
                <a:effectLst/>
                <a:cs typeface="0 Compset" pitchFamily="2" charset="-78"/>
              </a:rPr>
              <a:t>؟</a:t>
            </a:r>
            <a:r>
              <a:rPr lang="en-US" sz="2400" b="1" dirty="0" smtClean="0">
                <a:solidFill>
                  <a:schemeClr val="tx1"/>
                </a:solidFill>
                <a:effectLst/>
                <a:cs typeface="0 Compset" pitchFamily="2" charset="-78"/>
              </a:rPr>
              <a:t/>
            </a:r>
            <a:br>
              <a:rPr lang="en-US" sz="2400" b="1" dirty="0" smtClean="0">
                <a:solidFill>
                  <a:schemeClr val="tx1"/>
                </a:solidFill>
                <a:effectLst/>
                <a:cs typeface="0 Compset" pitchFamily="2" charset="-78"/>
              </a:rPr>
            </a:br>
            <a:r>
              <a:rPr lang="fa-IR" sz="2400" b="1" dirty="0">
                <a:solidFill>
                  <a:schemeClr val="tx1"/>
                </a:solidFill>
                <a:effectLst/>
                <a:cs typeface="0 Compset" pitchFamily="2" charset="-78"/>
              </a:rPr>
              <a:t>موج عبارت است از نوعی آشفتگی </a:t>
            </a:r>
            <a:r>
              <a:rPr lang="fa-IR" sz="2400" b="1" dirty="0" smtClean="0">
                <a:solidFill>
                  <a:schemeClr val="tx1"/>
                </a:solidFill>
                <a:effectLst/>
                <a:cs typeface="0 Compset" pitchFamily="2" charset="-78"/>
              </a:rPr>
              <a:t>درمحیط </a:t>
            </a:r>
            <a:r>
              <a:rPr lang="fa-IR" sz="2400" b="1" dirty="0">
                <a:solidFill>
                  <a:schemeClr val="tx1"/>
                </a:solidFill>
                <a:effectLst/>
                <a:cs typeface="0 Compset" pitchFamily="2" charset="-78"/>
              </a:rPr>
              <a:t>، که هنگام انتشار، </a:t>
            </a:r>
            <a:r>
              <a:rPr lang="fa-IR" sz="2400" b="1" dirty="0" smtClean="0">
                <a:solidFill>
                  <a:schemeClr val="tx1"/>
                </a:solidFill>
                <a:effectLst/>
                <a:cs typeface="0 Compset" pitchFamily="2" charset="-78"/>
              </a:rPr>
              <a:t/>
            </a:r>
            <a:br>
              <a:rPr lang="fa-IR" sz="2400" b="1" dirty="0" smtClean="0">
                <a:solidFill>
                  <a:schemeClr val="tx1"/>
                </a:solidFill>
                <a:effectLst/>
                <a:cs typeface="0 Compset" pitchFamily="2" charset="-78"/>
              </a:rPr>
            </a:br>
            <a:r>
              <a:rPr lang="fa-IR" sz="2400" b="1" dirty="0" smtClean="0">
                <a:solidFill>
                  <a:schemeClr val="tx1"/>
                </a:solidFill>
                <a:effectLst/>
                <a:cs typeface="0 Compset" pitchFamily="2" charset="-78"/>
              </a:rPr>
              <a:t>بدون </a:t>
            </a:r>
            <a:r>
              <a:rPr lang="fa-IR" sz="2400" b="1" dirty="0">
                <a:solidFill>
                  <a:schemeClr val="tx1"/>
                </a:solidFill>
                <a:effectLst/>
                <a:cs typeface="0 Compset" pitchFamily="2" charset="-78"/>
              </a:rPr>
              <a:t>انتقال </a:t>
            </a:r>
            <a:r>
              <a:rPr lang="fa-IR" sz="2400" b="1" dirty="0" smtClean="0">
                <a:solidFill>
                  <a:schemeClr val="tx1"/>
                </a:solidFill>
                <a:effectLst/>
                <a:cs typeface="0 Compset" pitchFamily="2" charset="-78"/>
              </a:rPr>
              <a:t>ماده، </a:t>
            </a:r>
            <a:r>
              <a:rPr lang="fa-IR" sz="2400" b="1" dirty="0">
                <a:solidFill>
                  <a:schemeClr val="tx1"/>
                </a:solidFill>
                <a:effectLst/>
                <a:cs typeface="0 Compset" pitchFamily="2" charset="-78"/>
              </a:rPr>
              <a:t>ا</a:t>
            </a:r>
            <a:r>
              <a:rPr lang="fa-IR" sz="2400" b="1" dirty="0">
                <a:solidFill>
                  <a:schemeClr val="tx2"/>
                </a:solidFill>
                <a:effectLst/>
                <a:cs typeface="0 Compset" pitchFamily="2" charset="-78"/>
              </a:rPr>
              <a:t>نرژی</a:t>
            </a:r>
            <a:r>
              <a:rPr lang="fa-IR" sz="2400" b="1" dirty="0">
                <a:solidFill>
                  <a:schemeClr val="tx1"/>
                </a:solidFill>
                <a:effectLst/>
                <a:cs typeface="0 Compset" pitchFamily="2" charset="-78"/>
              </a:rPr>
              <a:t> را منتقل  کند</a:t>
            </a:r>
            <a:endParaRPr lang="en-US" sz="2400" b="1" dirty="0">
              <a:solidFill>
                <a:schemeClr val="tx1"/>
              </a:solidFill>
              <a:effectLst/>
              <a:cs typeface="0 Compset" pitchFamily="2" charset="-78"/>
            </a:endParaRPr>
          </a:p>
        </p:txBody>
      </p:sp>
      <p:pic>
        <p:nvPicPr>
          <p:cNvPr id="4" name="چگونگی ایجاد و انتشار موج عرضی.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984375" y="1447800"/>
            <a:ext cx="6400800" cy="4800600"/>
          </a:xfrm>
        </p:spPr>
      </p:pic>
    </p:spTree>
    <p:extLst>
      <p:ext uri="{BB962C8B-B14F-4D97-AF65-F5344CB8AC3E}">
        <p14:creationId xmlns:p14="http://schemas.microsoft.com/office/powerpoint/2010/main" val="41386477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4"/>
                </p:tgtEl>
              </p:cMediaNode>
            </p:video>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1477962"/>
          </a:xfrm>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400" b="1" dirty="0" smtClean="0">
                <a:solidFill>
                  <a:schemeClr val="tx1"/>
                </a:solidFill>
                <a:effectLst/>
                <a:cs typeface="0 Compset" pitchFamily="2" charset="-78"/>
              </a:rPr>
              <a:t>بور در اطراف هر اتم 7 لایه در نظر گرفت </a:t>
            </a:r>
            <a:br>
              <a:rPr lang="fa-IR" sz="2400" b="1" dirty="0" smtClean="0">
                <a:solidFill>
                  <a:schemeClr val="tx1"/>
                </a:solidFill>
                <a:effectLst/>
                <a:cs typeface="0 Compset" pitchFamily="2" charset="-78"/>
              </a:rPr>
            </a:br>
            <a:r>
              <a:rPr lang="fa-IR" sz="2000" b="1" dirty="0" smtClean="0">
                <a:solidFill>
                  <a:schemeClr val="tx1"/>
                </a:solidFill>
                <a:effectLst/>
                <a:cs typeface="0 Compset" pitchFamily="2" charset="-78"/>
              </a:rPr>
              <a:t>با توجه به این نکته به نظر شما چند حالت برای برانگیختگی الکترون محتمل است ؟</a:t>
            </a:r>
            <a:br>
              <a:rPr lang="fa-IR" sz="2000" b="1" dirty="0" smtClean="0">
                <a:solidFill>
                  <a:schemeClr val="tx1"/>
                </a:solidFill>
                <a:effectLst/>
                <a:cs typeface="0 Compset" pitchFamily="2" charset="-78"/>
              </a:rPr>
            </a:br>
            <a:r>
              <a:rPr lang="fa-IR" sz="2000" b="1" dirty="0" smtClean="0">
                <a:solidFill>
                  <a:schemeClr val="tx1"/>
                </a:solidFill>
                <a:effectLst/>
                <a:cs typeface="0 Compset" pitchFamily="2" charset="-78"/>
              </a:rPr>
              <a:t>چند احتمال برای بازگشت الکترون وجود دارد ؟</a:t>
            </a:r>
            <a:br>
              <a:rPr lang="fa-IR" sz="2000" b="1" dirty="0" smtClean="0">
                <a:solidFill>
                  <a:schemeClr val="tx1"/>
                </a:solidFill>
                <a:effectLst/>
                <a:cs typeface="0 Compset" pitchFamily="2" charset="-78"/>
              </a:rPr>
            </a:br>
            <a:r>
              <a:rPr lang="fa-IR" sz="2000" b="1" dirty="0" smtClean="0">
                <a:solidFill>
                  <a:schemeClr val="tx1"/>
                </a:solidFill>
                <a:effectLst/>
                <a:cs typeface="0 Compset" pitchFamily="2" charset="-78"/>
              </a:rPr>
              <a:t>با توجه به پاسخ های شما ، چرا در طیف اتم هیدروژن تنها 4 خط وجود دارد ؟</a:t>
            </a:r>
            <a:endParaRPr lang="en-US" sz="2000" b="1" dirty="0">
              <a:solidFill>
                <a:schemeClr val="tx1"/>
              </a:solidFill>
              <a:effectLst/>
              <a:cs typeface="0 Compset" pitchFamily="2" charset="-78"/>
            </a:endParaRP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905000"/>
            <a:ext cx="6067425" cy="4762500"/>
          </a:xfrm>
          <a:prstGeom prst="rect">
            <a:avLst/>
          </a:prstGeom>
          <a:ln/>
          <a:extLst/>
        </p:spPr>
        <p:style>
          <a:lnRef idx="0">
            <a:schemeClr val="accent6"/>
          </a:lnRef>
          <a:fillRef idx="3">
            <a:schemeClr val="accent6"/>
          </a:fillRef>
          <a:effectRef idx="3">
            <a:schemeClr val="accent6"/>
          </a:effectRef>
          <a:fontRef idx="minor">
            <a:schemeClr val="lt1"/>
          </a:fontRef>
        </p:style>
      </p:pic>
      <p:pic>
        <p:nvPicPr>
          <p:cNvPr id="1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1981200"/>
            <a:ext cx="1524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2625" y="5562600"/>
            <a:ext cx="269557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3693657"/>
            <a:ext cx="161925"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96200" y="5606390"/>
            <a:ext cx="19716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69099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4876800" y="1485474"/>
            <a:ext cx="3951966" cy="4915326"/>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485474"/>
            <a:ext cx="3124199" cy="4915326"/>
          </a:xfrm>
          <a:prstGeom prst="rect">
            <a:avLst/>
          </a:prstGeom>
          <a:ln/>
          <a:extLst/>
        </p:spPr>
        <p:style>
          <a:lnRef idx="0">
            <a:schemeClr val="accent6"/>
          </a:lnRef>
          <a:fillRef idx="3">
            <a:schemeClr val="accent6"/>
          </a:fillRef>
          <a:effectRef idx="3">
            <a:schemeClr val="accent6"/>
          </a:effectRef>
          <a:fontRef idx="minor">
            <a:schemeClr val="lt1"/>
          </a:fontRef>
        </p:style>
      </p:pic>
      <p:pic>
        <p:nvPicPr>
          <p:cNvPr id="5" name="Picture 4"/>
          <p:cNvPicPr>
            <a:picLocks noChangeAspect="1"/>
          </p:cNvPicPr>
          <p:nvPr/>
        </p:nvPicPr>
        <p:blipFill>
          <a:blip r:embed="rId4"/>
          <a:stretch>
            <a:fillRect/>
          </a:stretch>
        </p:blipFill>
        <p:spPr>
          <a:xfrm>
            <a:off x="1571625" y="0"/>
            <a:ext cx="7572375" cy="1228725"/>
          </a:xfrm>
          <a:prstGeom prst="rect">
            <a:avLst/>
          </a:prstGeom>
        </p:spPr>
      </p:pic>
      <p:sp>
        <p:nvSpPr>
          <p:cNvPr id="2" name="Title 1"/>
          <p:cNvSpPr>
            <a:spLocks noGrp="1"/>
          </p:cNvSpPr>
          <p:nvPr>
            <p:ph type="title"/>
          </p:nvPr>
        </p:nvSpPr>
        <p:spPr>
          <a:xfrm>
            <a:off x="1645920" y="42862"/>
            <a:ext cx="7498080" cy="114300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rtl="1"/>
            <a:r>
              <a:rPr lang="fa-IR" sz="2400" b="1" dirty="0" smtClean="0">
                <a:solidFill>
                  <a:schemeClr val="tx1"/>
                </a:solidFill>
                <a:effectLst/>
                <a:cs typeface="0 Compset" pitchFamily="2" charset="-78"/>
              </a:rPr>
              <a:t>آیا با هر مقدار صعود از هر پله ای از نردبان میتوان به پله ای دیگر جا به جا شد؟</a:t>
            </a:r>
            <a:br>
              <a:rPr lang="fa-IR" sz="2400" b="1" dirty="0" smtClean="0">
                <a:solidFill>
                  <a:schemeClr val="tx1"/>
                </a:solidFill>
                <a:effectLst/>
                <a:cs typeface="0 Compset" pitchFamily="2" charset="-78"/>
              </a:rPr>
            </a:br>
            <a:r>
              <a:rPr lang="fa-IR" sz="2400" b="1" dirty="0" smtClean="0">
                <a:solidFill>
                  <a:schemeClr val="tx1"/>
                </a:solidFill>
                <a:effectLst/>
                <a:cs typeface="0 Compset" pitchFamily="2" charset="-78"/>
              </a:rPr>
              <a:t> به نظر شما اگر مقدار انرژی دریافتی الکترون برای برانگیختگی </a:t>
            </a:r>
            <a:r>
              <a:rPr lang="fa-IR" sz="2400" b="1" dirty="0" smtClean="0">
                <a:solidFill>
                  <a:schemeClr val="tx2"/>
                </a:solidFill>
                <a:effectLst/>
                <a:cs typeface="0 Compset" pitchFamily="2" charset="-78"/>
              </a:rPr>
              <a:t>برابر</a:t>
            </a:r>
            <a:r>
              <a:rPr lang="fa-IR" sz="2400" b="1" dirty="0" smtClean="0">
                <a:solidFill>
                  <a:schemeClr val="tx1"/>
                </a:solidFill>
                <a:effectLst/>
                <a:cs typeface="0 Compset" pitchFamily="2" charset="-78"/>
              </a:rPr>
              <a:t> اختلاف انرژی دولایه نباشد( کمتر یا بیشتر باشد )، چه اتفاقی می افتد ؟</a:t>
            </a:r>
            <a:endParaRPr lang="en-US" sz="2400" b="1" dirty="0">
              <a:solidFill>
                <a:schemeClr val="tx1"/>
              </a:solidFill>
              <a:effectLst/>
              <a:cs typeface="0 Compset" pitchFamily="2" charset="-78"/>
            </a:endParaRPr>
          </a:p>
        </p:txBody>
      </p:sp>
    </p:spTree>
    <p:extLst>
      <p:ext uri="{BB962C8B-B14F-4D97-AF65-F5344CB8AC3E}">
        <p14:creationId xmlns:p14="http://schemas.microsoft.com/office/powerpoint/2010/main" val="21415262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562088" cy="1143000"/>
          </a:xfrm>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400" b="1" dirty="0" smtClean="0">
                <a:solidFill>
                  <a:schemeClr val="tx1"/>
                </a:solidFill>
                <a:effectLst/>
                <a:cs typeface="0 Compset" pitchFamily="2" charset="-78"/>
              </a:rPr>
              <a:t>به عبارتی ، مقدار انرژی برای جابه جایی الکترون با محدودیت مواجه است </a:t>
            </a:r>
            <a:br>
              <a:rPr lang="fa-IR" sz="2400" b="1" dirty="0" smtClean="0">
                <a:solidFill>
                  <a:schemeClr val="tx1"/>
                </a:solidFill>
                <a:effectLst/>
                <a:cs typeface="0 Compset" pitchFamily="2" charset="-78"/>
              </a:rPr>
            </a:br>
            <a:r>
              <a:rPr lang="fa-IR" sz="2400" b="1" dirty="0" smtClean="0">
                <a:solidFill>
                  <a:schemeClr val="tx1"/>
                </a:solidFill>
                <a:effectLst/>
                <a:cs typeface="0 Compset" pitchFamily="2" charset="-78"/>
              </a:rPr>
              <a:t>چنین کمیّتی که</a:t>
            </a:r>
            <a:r>
              <a:rPr lang="fa-IR" sz="2400" b="1" dirty="0">
                <a:solidFill>
                  <a:schemeClr val="tx1"/>
                </a:solidFill>
                <a:effectLst/>
                <a:cs typeface="0 Compset" pitchFamily="2" charset="-78"/>
              </a:rPr>
              <a:t> تنها </a:t>
            </a:r>
            <a:r>
              <a:rPr lang="fa-IR" sz="2400" b="1" dirty="0" smtClean="0">
                <a:solidFill>
                  <a:schemeClr val="tx1"/>
                </a:solidFill>
                <a:effectLst/>
                <a:cs typeface="0 Compset" pitchFamily="2" charset="-78"/>
              </a:rPr>
              <a:t>می‌تواند </a:t>
            </a:r>
            <a:r>
              <a:rPr lang="fa-IR" sz="2400" b="1" dirty="0">
                <a:solidFill>
                  <a:schemeClr val="tx1"/>
                </a:solidFill>
                <a:effectLst/>
                <a:cs typeface="0 Compset" pitchFamily="2" charset="-78"/>
              </a:rPr>
              <a:t>مقدارهایی </a:t>
            </a:r>
            <a:r>
              <a:rPr lang="fa-IR" sz="2400" b="1" dirty="0" smtClean="0">
                <a:solidFill>
                  <a:schemeClr val="tx1"/>
                </a:solidFill>
                <a:effectLst/>
                <a:cs typeface="0 Compset" pitchFamily="2" charset="-78"/>
              </a:rPr>
              <a:t>گسسته</a:t>
            </a:r>
            <a:r>
              <a:rPr lang="fa-IR" sz="2400" b="1" dirty="0">
                <a:solidFill>
                  <a:schemeClr val="tx1"/>
                </a:solidFill>
                <a:effectLst/>
                <a:cs typeface="0 Compset" pitchFamily="2" charset="-78"/>
              </a:rPr>
              <a:t> </a:t>
            </a:r>
            <a:r>
              <a:rPr lang="fa-IR" sz="2400" b="1" dirty="0" smtClean="0">
                <a:solidFill>
                  <a:schemeClr val="tx1"/>
                </a:solidFill>
                <a:effectLst/>
                <a:cs typeface="0 Compset" pitchFamily="2" charset="-78"/>
              </a:rPr>
              <a:t>را </a:t>
            </a:r>
            <a:r>
              <a:rPr lang="fa-IR" sz="2400" b="1" dirty="0">
                <a:solidFill>
                  <a:schemeClr val="tx1"/>
                </a:solidFill>
                <a:effectLst/>
                <a:cs typeface="0 Compset" pitchFamily="2" charset="-78"/>
              </a:rPr>
              <a:t>اختیار </a:t>
            </a:r>
            <a:r>
              <a:rPr lang="fa-IR" sz="2400" b="1" dirty="0" smtClean="0">
                <a:solidFill>
                  <a:schemeClr val="tx1"/>
                </a:solidFill>
                <a:effectLst/>
                <a:cs typeface="0 Compset" pitchFamily="2" charset="-78"/>
              </a:rPr>
              <a:t>کند</a:t>
            </a:r>
            <a:br>
              <a:rPr lang="fa-IR" sz="2400" b="1" dirty="0" smtClean="0">
                <a:solidFill>
                  <a:schemeClr val="tx1"/>
                </a:solidFill>
                <a:effectLst/>
                <a:cs typeface="0 Compset" pitchFamily="2" charset="-78"/>
              </a:rPr>
            </a:br>
            <a:r>
              <a:rPr lang="fa-IR" sz="2400" b="1" dirty="0" smtClean="0">
                <a:solidFill>
                  <a:schemeClr val="tx1"/>
                </a:solidFill>
                <a:effectLst/>
                <a:cs typeface="0 Compset" pitchFamily="2" charset="-78"/>
              </a:rPr>
              <a:t>کمیّتی</a:t>
            </a:r>
            <a:r>
              <a:rPr lang="fa-IR" sz="2400" b="1" dirty="0" smtClean="0">
                <a:solidFill>
                  <a:srgbClr val="FF0000"/>
                </a:solidFill>
                <a:effectLst/>
                <a:cs typeface="0 Compset" pitchFamily="2" charset="-78"/>
              </a:rPr>
              <a:t> کوانتومی </a:t>
            </a:r>
            <a:r>
              <a:rPr lang="fa-IR" sz="2400" b="1" dirty="0" smtClean="0">
                <a:solidFill>
                  <a:schemeClr val="tx1"/>
                </a:solidFill>
                <a:effectLst/>
                <a:cs typeface="0 Compset" pitchFamily="2" charset="-78"/>
              </a:rPr>
              <a:t>نامیده می شود  </a:t>
            </a:r>
            <a:endParaRPr lang="en-US" sz="2400" b="1" dirty="0">
              <a:solidFill>
                <a:schemeClr val="tx1"/>
              </a:solidFill>
              <a:effectLst/>
              <a:cs typeface="0 Compset"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3869" y="2327908"/>
            <a:ext cx="6177132" cy="3334400"/>
          </a:xfr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574866"/>
            <a:ext cx="6336416" cy="5283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34" y="1524000"/>
            <a:ext cx="6363845" cy="5343687"/>
          </a:xfrm>
          <a:prstGeom prst="rect">
            <a:avLst/>
          </a:prstGeom>
          <a:ln/>
        </p:spPr>
        <p:style>
          <a:lnRef idx="0">
            <a:schemeClr val="accent6"/>
          </a:lnRef>
          <a:fillRef idx="3">
            <a:schemeClr val="accent6"/>
          </a:fillRef>
          <a:effectRef idx="3">
            <a:schemeClr val="accent6"/>
          </a:effectRef>
          <a:fontRef idx="minor">
            <a:schemeClr val="lt1"/>
          </a:fontRef>
        </p:style>
      </p:pic>
    </p:spTree>
    <p:extLst>
      <p:ext uri="{BB962C8B-B14F-4D97-AF65-F5344CB8AC3E}">
        <p14:creationId xmlns:p14="http://schemas.microsoft.com/office/powerpoint/2010/main" val="5454666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heel(1)">
                                      <p:cBhvr>
                                        <p:cTn id="17" dur="20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wheel(1)">
                                      <p:cBhvr>
                                        <p:cTn id="22"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400" b="1" dirty="0" smtClean="0">
                <a:solidFill>
                  <a:schemeClr val="tx1"/>
                </a:solidFill>
                <a:effectLst/>
                <a:cs typeface="0 Compset" pitchFamily="2" charset="-78"/>
              </a:rPr>
              <a:t>در مدل کوانتومی اتم با اصطلاح مهمِ </a:t>
            </a:r>
            <a:r>
              <a:rPr lang="fa-IR" sz="2400" b="1" dirty="0" smtClean="0">
                <a:solidFill>
                  <a:srgbClr val="FF0000"/>
                </a:solidFill>
                <a:effectLst/>
                <a:cs typeface="0 Compset" pitchFamily="2" charset="-78"/>
              </a:rPr>
              <a:t>لایه</a:t>
            </a:r>
            <a:r>
              <a:rPr lang="fa-IR" sz="2400" b="1" dirty="0" smtClean="0">
                <a:solidFill>
                  <a:schemeClr val="tx1"/>
                </a:solidFill>
                <a:effectLst/>
                <a:cs typeface="0 Compset" pitchFamily="2" charset="-78"/>
              </a:rPr>
              <a:t> برخوردیم ، به این معنا که،الکترون ها در هر لایه ای که باشند در همه نقاط پیرامون هسته حضور می یابند اما در محدوده یاد شده </a:t>
            </a:r>
            <a:r>
              <a:rPr lang="fa-IR" sz="2400" b="1" dirty="0" smtClean="0">
                <a:solidFill>
                  <a:srgbClr val="FF0000"/>
                </a:solidFill>
                <a:effectLst/>
                <a:cs typeface="0 Compset" pitchFamily="2" charset="-78"/>
              </a:rPr>
              <a:t>احتمال حضور بیشتر</a:t>
            </a:r>
            <a:r>
              <a:rPr lang="fa-IR" sz="2400" b="1" dirty="0" smtClean="0">
                <a:solidFill>
                  <a:schemeClr val="tx1"/>
                </a:solidFill>
                <a:effectLst/>
                <a:cs typeface="0 Compset" pitchFamily="2" charset="-78"/>
              </a:rPr>
              <a:t>ی دارند .</a:t>
            </a:r>
            <a:endParaRPr lang="en-US" sz="2400" b="1" dirty="0">
              <a:solidFill>
                <a:schemeClr val="tx1"/>
              </a:solidFill>
              <a:effectLst/>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279650" y="1828800"/>
            <a:ext cx="5797550" cy="4092388"/>
          </a:xfrm>
          <a:prstGeom prst="rect">
            <a:avLst/>
          </a:prstGeom>
          <a:ln/>
          <a:extLst/>
        </p:spPr>
        <p:style>
          <a:lnRef idx="0">
            <a:schemeClr val="accent6"/>
          </a:lnRef>
          <a:fillRef idx="3">
            <a:schemeClr val="accent6"/>
          </a:fillRef>
          <a:effectRef idx="3">
            <a:schemeClr val="accent6"/>
          </a:effectRef>
          <a:fontRef idx="minor">
            <a:schemeClr val="lt1"/>
          </a:fontRef>
        </p:style>
      </p:pic>
    </p:spTree>
    <p:extLst>
      <p:ext uri="{BB962C8B-B14F-4D97-AF65-F5344CB8AC3E}">
        <p14:creationId xmlns:p14="http://schemas.microsoft.com/office/powerpoint/2010/main" val="31798073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32"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circle(out)">
                                      <p:cBhvr>
                                        <p:cTn id="14"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به دوشکل زیر دقت کنید </a:t>
            </a:r>
            <a:br>
              <a:rPr lang="fa-IR" sz="2800" b="1" dirty="0" smtClean="0">
                <a:solidFill>
                  <a:schemeClr val="tx1"/>
                </a:solidFill>
                <a:effectLst/>
                <a:cs typeface="0 Compset" pitchFamily="2" charset="-78"/>
              </a:rPr>
            </a:br>
            <a:endParaRPr lang="en-US" sz="2800" b="1" dirty="0">
              <a:solidFill>
                <a:schemeClr val="tx1"/>
              </a:solidFill>
              <a:effectLst/>
              <a:cs typeface="0 Compset" pitchFamily="2" charset="-78"/>
            </a:endParaRPr>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371600" y="1600200"/>
            <a:ext cx="76200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5562600"/>
            <a:ext cx="75914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920611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heel(1)">
                                      <p:cBhvr>
                                        <p:cTn id="12" dur="2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circle(in)">
                                      <p:cBhvr>
                                        <p:cTn id="17"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به نظر شما چه سامانه ای پایدارتر است ؟  (پر انرژی – کم انرژی )</a:t>
            </a:r>
            <a:r>
              <a:rPr lang="fa-IR" sz="2400" dirty="0" smtClean="0">
                <a:solidFill>
                  <a:schemeClr val="tx1"/>
                </a:solidFill>
                <a:effectLst/>
                <a:cs typeface="0 Compset" pitchFamily="2" charset="-78"/>
              </a:rPr>
              <a:t/>
            </a:r>
            <a:br>
              <a:rPr lang="fa-IR" sz="2400" dirty="0" smtClean="0">
                <a:solidFill>
                  <a:schemeClr val="tx1"/>
                </a:solidFill>
                <a:effectLst/>
                <a:cs typeface="0 Compset" pitchFamily="2" charset="-78"/>
              </a:rPr>
            </a:br>
            <a:endParaRPr lang="en-US" sz="2400" dirty="0">
              <a:solidFill>
                <a:schemeClr val="tx1"/>
              </a:solidFill>
              <a:effectLst/>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481447"/>
            <a:ext cx="7580313" cy="4965700"/>
          </a:xfrm>
          <a:prstGeom prst="rect">
            <a:avLst/>
          </a:prstGeom>
          <a:ln/>
          <a:extLst/>
        </p:spPr>
        <p:style>
          <a:lnRef idx="0">
            <a:schemeClr val="accent6"/>
          </a:lnRef>
          <a:fillRef idx="3">
            <a:schemeClr val="accent6"/>
          </a:fillRef>
          <a:effectRef idx="3">
            <a:schemeClr val="accent6"/>
          </a:effectRef>
          <a:fontRef idx="minor">
            <a:schemeClr val="lt1"/>
          </a:fontRef>
        </p:style>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503136"/>
            <a:ext cx="3581400" cy="4961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37421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circle(out)">
                                      <p:cBhvr>
                                        <p:cTn id="12" dur="20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circle(out)">
                                      <p:cBhvr>
                                        <p:cTn id="17"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400" b="1" dirty="0" smtClean="0">
                <a:solidFill>
                  <a:schemeClr val="tx1"/>
                </a:solidFill>
                <a:effectLst/>
                <a:cs typeface="0 Compset" pitchFamily="2" charset="-78"/>
              </a:rPr>
              <a:t>با توجه به پاسخ، به نظر شما اولین الکترون در اتم در کدام لایه قرار می گیرد ؟</a:t>
            </a:r>
            <a:endParaRPr lang="en-US" sz="2400" b="1" dirty="0">
              <a:solidFill>
                <a:schemeClr val="tx1"/>
              </a:solidFill>
              <a:effectLst/>
              <a:cs typeface="0 Compset" pitchFamily="2" charset="-78"/>
            </a:endParaRPr>
          </a:p>
        </p:txBody>
      </p:sp>
      <p:pic>
        <p:nvPicPr>
          <p:cNvPr id="5" name="Content Placeholder 4"/>
          <p:cNvPicPr>
            <a:picLocks noGrp="1" noChangeAspect="1"/>
          </p:cNvPicPr>
          <p:nvPr>
            <p:ph idx="1"/>
          </p:nvPr>
        </p:nvPicPr>
        <p:blipFill>
          <a:blip r:embed="rId2"/>
          <a:stretch>
            <a:fillRect/>
          </a:stretch>
        </p:blipFill>
        <p:spPr>
          <a:xfrm>
            <a:off x="1435608" y="1918187"/>
            <a:ext cx="7498080" cy="4254013"/>
          </a:xfrm>
          <a:prstGeom prst="rect">
            <a:avLst/>
          </a:prstGeom>
        </p:spPr>
      </p:pic>
    </p:spTree>
    <p:extLst>
      <p:ext uri="{BB962C8B-B14F-4D97-AF65-F5344CB8AC3E}">
        <p14:creationId xmlns:p14="http://schemas.microsoft.com/office/powerpoint/2010/main" val="29667316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514600" y="1905000"/>
            <a:ext cx="4373677" cy="3280258"/>
          </a:xfrm>
          <a:prstGeom prst="rect">
            <a:avLst/>
          </a:prstGeom>
        </p:spPr>
      </p:pic>
      <p:pic>
        <p:nvPicPr>
          <p:cNvPr id="6" name="Picture 5"/>
          <p:cNvPicPr>
            <a:picLocks noChangeAspect="1"/>
          </p:cNvPicPr>
          <p:nvPr/>
        </p:nvPicPr>
        <p:blipFill>
          <a:blip r:embed="rId3"/>
          <a:stretch>
            <a:fillRect/>
          </a:stretch>
        </p:blipFill>
        <p:spPr>
          <a:xfrm>
            <a:off x="1447800" y="142923"/>
            <a:ext cx="7498080" cy="1258150"/>
          </a:xfrm>
          <a:prstGeom prst="rect">
            <a:avLst/>
          </a:prstGeom>
        </p:spPr>
      </p:pic>
      <p:pic>
        <p:nvPicPr>
          <p:cNvPr id="7" name="Picture 6"/>
          <p:cNvPicPr>
            <a:picLocks noChangeAspect="1"/>
          </p:cNvPicPr>
          <p:nvPr/>
        </p:nvPicPr>
        <p:blipFill>
          <a:blip r:embed="rId4"/>
          <a:stretch>
            <a:fillRect/>
          </a:stretch>
        </p:blipFill>
        <p:spPr>
          <a:xfrm>
            <a:off x="1773555" y="791473"/>
            <a:ext cx="7172325" cy="609600"/>
          </a:xfrm>
          <a:prstGeom prst="rect">
            <a:avLst/>
          </a:prstGeom>
        </p:spPr>
      </p:pic>
    </p:spTree>
    <p:extLst>
      <p:ext uri="{BB962C8B-B14F-4D97-AF65-F5344CB8AC3E}">
        <p14:creationId xmlns:p14="http://schemas.microsoft.com/office/powerpoint/2010/main" val="104357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352800" y="1600200"/>
            <a:ext cx="3660991" cy="4800600"/>
          </a:xfrm>
        </p:spPr>
        <p:style>
          <a:lnRef idx="1">
            <a:schemeClr val="accent6"/>
          </a:lnRef>
          <a:fillRef idx="2">
            <a:schemeClr val="accent6"/>
          </a:fillRef>
          <a:effectRef idx="1">
            <a:schemeClr val="accent6"/>
          </a:effectRef>
          <a:fontRef idx="minor">
            <a:schemeClr val="dk1"/>
          </a:fontRef>
        </p:style>
      </p:pic>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800" b="1" dirty="0" smtClean="0">
                <a:solidFill>
                  <a:schemeClr val="tx1"/>
                </a:solidFill>
                <a:effectLst/>
                <a:cs typeface="0 Compset" pitchFamily="2" charset="-78"/>
              </a:rPr>
              <a:t>می دانیم سطح انرژی زیر لایه ها به ترتیب زیر است :</a:t>
            </a:r>
            <a:endParaRPr lang="en-US" sz="2800" b="1" dirty="0">
              <a:solidFill>
                <a:schemeClr val="tx1"/>
              </a:solidFill>
              <a:effectLst/>
              <a:cs typeface="0 Compset" pitchFamily="2" charset="-78"/>
            </a:endParaRPr>
          </a:p>
        </p:txBody>
      </p:sp>
      <p:pic>
        <p:nvPicPr>
          <p:cNvPr id="3" name="Picture 2"/>
          <p:cNvPicPr>
            <a:picLocks noChangeAspect="1"/>
          </p:cNvPicPr>
          <p:nvPr/>
        </p:nvPicPr>
        <p:blipFill>
          <a:blip r:embed="rId3"/>
          <a:stretch>
            <a:fillRect/>
          </a:stretch>
        </p:blipFill>
        <p:spPr>
          <a:xfrm>
            <a:off x="3316357" y="1122363"/>
            <a:ext cx="4191000" cy="295275"/>
          </a:xfrm>
          <a:prstGeom prst="rect">
            <a:avLst/>
          </a:prstGeom>
        </p:spPr>
      </p:pic>
    </p:spTree>
    <p:extLst>
      <p:ext uri="{BB962C8B-B14F-4D97-AF65-F5344CB8AC3E}">
        <p14:creationId xmlns:p14="http://schemas.microsoft.com/office/powerpoint/2010/main" val="2678590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right)">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000" b="1" dirty="0" smtClean="0">
                <a:solidFill>
                  <a:schemeClr val="tx1"/>
                </a:solidFill>
                <a:effectLst/>
                <a:cs typeface="0 Compset" pitchFamily="2" charset="-78"/>
              </a:rPr>
              <a:t>گنجایش الکترونی زیرلایه ها را به عنوان چهار جملۀ نخست یک دنباله به صورت زیر در نظر بگیرید</a:t>
            </a:r>
            <a:br>
              <a:rPr lang="fa-IR" sz="2000" b="1" dirty="0" smtClean="0">
                <a:solidFill>
                  <a:schemeClr val="tx1"/>
                </a:solidFill>
                <a:effectLst/>
                <a:cs typeface="0 Compset" pitchFamily="2" charset="-78"/>
              </a:rPr>
            </a:br>
            <a:r>
              <a:rPr lang="fa-IR" sz="2400" b="1" dirty="0" smtClean="0">
                <a:solidFill>
                  <a:schemeClr val="tx1"/>
                </a:solidFill>
                <a:effectLst/>
                <a:cs typeface="0 Compset" pitchFamily="2" charset="-78"/>
              </a:rPr>
              <a:t> </a:t>
            </a:r>
            <a:endParaRPr lang="en-US" sz="2000" b="1" dirty="0">
              <a:solidFill>
                <a:schemeClr val="tx1"/>
              </a:solidFill>
              <a:effectLst/>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286000"/>
            <a:ext cx="4229100" cy="857250"/>
          </a:xfrm>
          <a:prstGeom prst="rect">
            <a:avLst/>
          </a:prstGeom>
          <a:ln/>
          <a:extLst/>
        </p:spPr>
        <p:style>
          <a:lnRef idx="1">
            <a:schemeClr val="accent6"/>
          </a:lnRef>
          <a:fillRef idx="3">
            <a:schemeClr val="accent6"/>
          </a:fillRef>
          <a:effectRef idx="2">
            <a:schemeClr val="accent6"/>
          </a:effectRef>
          <a:fontRef idx="minor">
            <a:schemeClr val="lt1"/>
          </a:fontRef>
        </p:style>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990600"/>
            <a:ext cx="72675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989" y="2305050"/>
            <a:ext cx="1743075"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6842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circle(in)">
                                      <p:cBhvr>
                                        <p:cTn id="12" dur="20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wipe(right)">
                                      <p:cBhvr>
                                        <p:cTn id="17" dur="500"/>
                                        <p:tgtEl>
                                          <p:spTgt spid="307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078"/>
                                        </p:tgtEl>
                                        <p:attrNameLst>
                                          <p:attrName>style.visibility</p:attrName>
                                        </p:attrNameLst>
                                      </p:cBhvr>
                                      <p:to>
                                        <p:strVal val="visible"/>
                                      </p:to>
                                    </p:set>
                                    <p:animEffect transition="in" filter="wheel(1)">
                                      <p:cBhvr>
                                        <p:cTn id="22" dur="20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7498080" cy="114300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rtl="1"/>
            <a:r>
              <a:rPr lang="fa-IR" dirty="0">
                <a:solidFill>
                  <a:schemeClr val="tx1"/>
                </a:solidFill>
                <a:effectLst/>
              </a:rPr>
              <a:t> </a:t>
            </a:r>
            <a:r>
              <a:rPr lang="fa-IR" sz="3100" b="1" dirty="0" smtClean="0">
                <a:solidFill>
                  <a:schemeClr val="tx1"/>
                </a:solidFill>
                <a:effectLst/>
                <a:cs typeface="0 Compset" pitchFamily="2" charset="-78"/>
              </a:rPr>
              <a:t>هر موج دارای دو مشخصه مهم است :</a:t>
            </a:r>
            <a:br>
              <a:rPr lang="fa-IR" sz="3100" b="1" dirty="0" smtClean="0">
                <a:solidFill>
                  <a:schemeClr val="tx1"/>
                </a:solidFill>
                <a:effectLst/>
                <a:cs typeface="0 Compset" pitchFamily="2" charset="-78"/>
              </a:rPr>
            </a:br>
            <a:r>
              <a:rPr lang="fa-IR" sz="3100" b="1" dirty="0" smtClean="0">
                <a:solidFill>
                  <a:schemeClr val="tx1"/>
                </a:solidFill>
                <a:effectLst/>
                <a:cs typeface="0 Compset" pitchFamily="2" charset="-78"/>
              </a:rPr>
              <a:t>1. فرکانس   2. طول موج</a:t>
            </a:r>
            <a:endParaRPr lang="en-US" sz="3100" b="1" dirty="0">
              <a:solidFill>
                <a:schemeClr val="tx1"/>
              </a:solidFill>
              <a:effectLst/>
              <a:cs typeface="0 Compset" pitchFamily="2" charset="-78"/>
            </a:endParaRPr>
          </a:p>
        </p:txBody>
      </p:sp>
      <p:pic>
        <p:nvPicPr>
          <p:cNvPr id="5" name="Content Placeholder 4"/>
          <p:cNvPicPr>
            <a:picLocks noGrp="1" noChangeAspect="1"/>
          </p:cNvPicPr>
          <p:nvPr>
            <p:ph sz="half" idx="1"/>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447800" y="2057400"/>
            <a:ext cx="3550835" cy="25145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Content Placeholder 6"/>
          <p:cNvSpPr>
            <a:spLocks noGrp="1"/>
          </p:cNvSpPr>
          <p:nvPr>
            <p:ph sz="half" idx="2"/>
          </p:nvPr>
        </p:nvSpPr>
        <p:spPr/>
        <p:txBody>
          <a:bodyPr/>
          <a:lstStyle/>
          <a:p>
            <a:endParaRPr lang="en-US" dirty="0"/>
          </a:p>
        </p:txBody>
      </p:sp>
      <p:pic>
        <p:nvPicPr>
          <p:cNvPr id="1026" name="Picture 2"/>
          <p:cNvPicPr>
            <a:picLocks noChangeAspect="1" noChangeArrowheads="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362575" y="2057400"/>
            <a:ext cx="3476625" cy="2457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13649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heel(1)">
                                      <p:cBhvr>
                                        <p:cTn id="1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fontScale="90000"/>
          </a:bodyPr>
          <a:lstStyle/>
          <a:p>
            <a:pPr algn="ctr" rtl="1"/>
            <a:r>
              <a:rPr lang="fa-IR" sz="2700" b="1" dirty="0" smtClean="0">
                <a:solidFill>
                  <a:schemeClr val="tx1"/>
                </a:solidFill>
                <a:effectLst/>
                <a:cs typeface="0 Compset" pitchFamily="2" charset="-78"/>
              </a:rPr>
              <a:t>در گذشته زیر لایه ها را با کمک حروف ویژه ای که  برای</a:t>
            </a:r>
            <a:br>
              <a:rPr lang="fa-IR" sz="2700" b="1" dirty="0" smtClean="0">
                <a:solidFill>
                  <a:schemeClr val="tx1"/>
                </a:solidFill>
                <a:effectLst/>
                <a:cs typeface="0 Compset" pitchFamily="2" charset="-78"/>
              </a:rPr>
            </a:br>
            <a:r>
              <a:rPr lang="fa-IR" sz="2700" b="1" dirty="0" smtClean="0">
                <a:solidFill>
                  <a:schemeClr val="tx1"/>
                </a:solidFill>
                <a:effectLst/>
                <a:cs typeface="0 Compset" pitchFamily="2" charset="-78"/>
              </a:rPr>
              <a:t> توصیف خطوط طیفی به کار می رفت ، نشان می دادند .</a:t>
            </a:r>
            <a:r>
              <a:rPr lang="fa-IR" sz="2200" dirty="0" smtClean="0">
                <a:solidFill>
                  <a:schemeClr val="tx1"/>
                </a:solidFill>
                <a:effectLst/>
                <a:cs typeface="0 Compset" pitchFamily="2" charset="-78"/>
              </a:rPr>
              <a:t/>
            </a:r>
            <a:br>
              <a:rPr lang="fa-IR" sz="2200" dirty="0" smtClean="0">
                <a:solidFill>
                  <a:schemeClr val="tx1"/>
                </a:solidFill>
                <a:effectLst/>
                <a:cs typeface="0 Compset" pitchFamily="2" charset="-78"/>
              </a:rPr>
            </a:br>
            <a:endParaRPr lang="en-US" sz="2200" dirty="0">
              <a:solidFill>
                <a:schemeClr val="tx1"/>
              </a:solidFill>
              <a:effectLst/>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9506" y="1600200"/>
            <a:ext cx="4543425" cy="466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2331" y="1701800"/>
            <a:ext cx="3495675" cy="454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1038296"/>
            <a:ext cx="7191375"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7703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circle(out)">
                                      <p:cBhvr>
                                        <p:cTn id="12" dur="20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down)">
                                      <p:cBhvr>
                                        <p:cTn id="17" dur="5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2" fill="hold" nodeType="clickEffect">
                                  <p:stCondLst>
                                    <p:cond delay="0"/>
                                  </p:stCondLst>
                                  <p:childTnLst>
                                    <p:set>
                                      <p:cBhvr>
                                        <p:cTn id="21" dur="1" fill="hold">
                                          <p:stCondLst>
                                            <p:cond delay="0"/>
                                          </p:stCondLst>
                                        </p:cTn>
                                        <p:tgtEl>
                                          <p:spTgt spid="6147"/>
                                        </p:tgtEl>
                                        <p:attrNameLst>
                                          <p:attrName>style.visibility</p:attrName>
                                        </p:attrNameLst>
                                      </p:cBhvr>
                                      <p:to>
                                        <p:strVal val="visible"/>
                                      </p:to>
                                    </p:set>
                                    <p:animEffect transition="in" filter="wheel(2)">
                                      <p:cBhvr>
                                        <p:cTn id="22"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400" b="1" dirty="0" smtClean="0">
                <a:solidFill>
                  <a:schemeClr val="tx1"/>
                </a:solidFill>
                <a:effectLst/>
                <a:cs typeface="0 Compset" pitchFamily="2" charset="-78"/>
              </a:rPr>
              <a:t>نماد هر زیر لایۀ </a:t>
            </a:r>
            <a:r>
              <a:rPr lang="fa-IR" sz="2400" b="1" dirty="0" smtClean="0">
                <a:solidFill>
                  <a:srgbClr val="FF0000"/>
                </a:solidFill>
                <a:effectLst/>
                <a:cs typeface="0 Compset" pitchFamily="2" charset="-78"/>
              </a:rPr>
              <a:t>معین</a:t>
            </a:r>
            <a:r>
              <a:rPr lang="fa-IR" sz="2400" b="1" dirty="0" smtClean="0">
                <a:solidFill>
                  <a:schemeClr val="tx1"/>
                </a:solidFill>
                <a:effectLst/>
                <a:cs typeface="0 Compset" pitchFamily="2" charset="-78"/>
              </a:rPr>
              <a:t> با دو عدد کوانتومی اصلی (</a:t>
            </a:r>
            <a:r>
              <a:rPr lang="en-US" sz="2400" b="1" dirty="0" smtClean="0">
                <a:solidFill>
                  <a:schemeClr val="tx1"/>
                </a:solidFill>
                <a:effectLst/>
                <a:cs typeface="0 Compset" pitchFamily="2" charset="-78"/>
              </a:rPr>
              <a:t>n</a:t>
            </a:r>
            <a:r>
              <a:rPr lang="fa-IR" sz="2400" b="1" dirty="0" smtClean="0">
                <a:solidFill>
                  <a:schemeClr val="tx1"/>
                </a:solidFill>
                <a:effectLst/>
                <a:cs typeface="0 Compset" pitchFamily="2" charset="-78"/>
              </a:rPr>
              <a:t>) و فرعی(</a:t>
            </a:r>
            <a:r>
              <a:rPr lang="en-US" sz="2400" b="1" dirty="0" smtClean="0">
                <a:solidFill>
                  <a:schemeClr val="tx1"/>
                </a:solidFill>
                <a:effectLst/>
                <a:cs typeface="0 Compset" pitchFamily="2" charset="-78"/>
              </a:rPr>
              <a:t>l</a:t>
            </a:r>
            <a:r>
              <a:rPr lang="fa-IR" sz="2400" b="1" dirty="0" smtClean="0">
                <a:solidFill>
                  <a:schemeClr val="tx1"/>
                </a:solidFill>
                <a:effectLst/>
                <a:cs typeface="0 Compset" pitchFamily="2" charset="-78"/>
              </a:rPr>
              <a:t>) مشخص می شود ، به عبارت دیگر ،هر زیر لایه را می توان با نماد  </a:t>
            </a:r>
            <a:r>
              <a:rPr lang="en-US" sz="2400" b="1" dirty="0" err="1" smtClean="0">
                <a:solidFill>
                  <a:schemeClr val="tx1"/>
                </a:solidFill>
                <a:effectLst/>
                <a:cs typeface="0 Compset" pitchFamily="2" charset="-78"/>
              </a:rPr>
              <a:t>nl</a:t>
            </a:r>
            <a:r>
              <a:rPr lang="fa-IR" sz="2400" b="1" dirty="0" smtClean="0">
                <a:solidFill>
                  <a:schemeClr val="tx1"/>
                </a:solidFill>
                <a:effectLst/>
                <a:cs typeface="0 Compset" pitchFamily="2" charset="-78"/>
              </a:rPr>
              <a:t>  نمایش داد.</a:t>
            </a:r>
            <a:endParaRPr lang="en-US" sz="2400" b="1" dirty="0">
              <a:solidFill>
                <a:schemeClr val="tx1"/>
              </a:solidFill>
              <a:effectLst/>
              <a:cs typeface="0 Compset" pitchFamily="2" charset="-78"/>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828800"/>
            <a:ext cx="315277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828800"/>
            <a:ext cx="16097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2616035"/>
            <a:ext cx="321945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2762250"/>
            <a:ext cx="135255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9400" y="3914775"/>
            <a:ext cx="1438275"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74623" y="4054805"/>
            <a:ext cx="318135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97629" y="5000625"/>
            <a:ext cx="12192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09878" y="5219700"/>
            <a:ext cx="31718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4692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barn(inVertical)">
                                      <p:cBhvr>
                                        <p:cTn id="12" dur="5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barn(inVertical)">
                                      <p:cBhvr>
                                        <p:cTn id="17" dur="500"/>
                                        <p:tgtEl>
                                          <p:spTgt spid="205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barn(inVertical)">
                                      <p:cBhvr>
                                        <p:cTn id="22" dur="500"/>
                                        <p:tgtEl>
                                          <p:spTgt spid="205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054"/>
                                        </p:tgtEl>
                                        <p:attrNameLst>
                                          <p:attrName>style.visibility</p:attrName>
                                        </p:attrNameLst>
                                      </p:cBhvr>
                                      <p:to>
                                        <p:strVal val="visible"/>
                                      </p:to>
                                    </p:set>
                                    <p:animEffect transition="in" filter="barn(inVertical)">
                                      <p:cBhvr>
                                        <p:cTn id="27" dur="500"/>
                                        <p:tgtEl>
                                          <p:spTgt spid="205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055"/>
                                        </p:tgtEl>
                                        <p:attrNameLst>
                                          <p:attrName>style.visibility</p:attrName>
                                        </p:attrNameLst>
                                      </p:cBhvr>
                                      <p:to>
                                        <p:strVal val="visible"/>
                                      </p:to>
                                    </p:set>
                                    <p:animEffect transition="in" filter="barn(inVertical)">
                                      <p:cBhvr>
                                        <p:cTn id="32" dur="500"/>
                                        <p:tgtEl>
                                          <p:spTgt spid="205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056"/>
                                        </p:tgtEl>
                                        <p:attrNameLst>
                                          <p:attrName>style.visibility</p:attrName>
                                        </p:attrNameLst>
                                      </p:cBhvr>
                                      <p:to>
                                        <p:strVal val="visible"/>
                                      </p:to>
                                    </p:set>
                                    <p:animEffect transition="in" filter="barn(inVertical)">
                                      <p:cBhvr>
                                        <p:cTn id="37" dur="500"/>
                                        <p:tgtEl>
                                          <p:spTgt spid="205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057"/>
                                        </p:tgtEl>
                                        <p:attrNameLst>
                                          <p:attrName>style.visibility</p:attrName>
                                        </p:attrNameLst>
                                      </p:cBhvr>
                                      <p:to>
                                        <p:strVal val="visible"/>
                                      </p:to>
                                    </p:set>
                                    <p:animEffect transition="in" filter="barn(inVertical)">
                                      <p:cBhvr>
                                        <p:cTn id="42" dur="500"/>
                                        <p:tgtEl>
                                          <p:spTgt spid="205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2058"/>
                                        </p:tgtEl>
                                        <p:attrNameLst>
                                          <p:attrName>style.visibility</p:attrName>
                                        </p:attrNameLst>
                                      </p:cBhvr>
                                      <p:to>
                                        <p:strVal val="visible"/>
                                      </p:to>
                                    </p:set>
                                    <p:animEffect transition="in" filter="barn(inVertical)">
                                      <p:cBhvr>
                                        <p:cTn id="47"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7"/>
          <p:cNvPicPr>
            <a:picLocks noChangeAspect="1"/>
          </p:cNvPicPr>
          <p:nvPr/>
        </p:nvPicPr>
        <p:blipFill>
          <a:blip r:embed="rId2">
            <a:duotone>
              <a:prstClr val="black"/>
              <a:schemeClr val="accent6">
                <a:tint val="45000"/>
                <a:satMod val="400000"/>
              </a:schemeClr>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897087" y="1569505"/>
            <a:ext cx="6602261" cy="4689590"/>
          </a:xfrm>
          <a:prstGeom prst="rect">
            <a:avLst/>
          </a:prstGeom>
        </p:spPr>
        <p:style>
          <a:lnRef idx="1">
            <a:schemeClr val="accent3"/>
          </a:lnRef>
          <a:fillRef idx="3">
            <a:schemeClr val="accent3"/>
          </a:fillRef>
          <a:effectRef idx="2">
            <a:schemeClr val="accent3"/>
          </a:effectRef>
          <a:fontRef idx="minor">
            <a:schemeClr val="lt1"/>
          </a:fontRef>
        </p:style>
      </p:pic>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200" b="1" dirty="0" smtClean="0">
                <a:solidFill>
                  <a:schemeClr val="tx1"/>
                </a:solidFill>
                <a:effectLst/>
                <a:cs typeface="0 Compset" pitchFamily="2" charset="-78"/>
              </a:rPr>
              <a:t>می دانیم اعداد مجاز برای عدد کوانتومی اصلی  </a:t>
            </a:r>
            <a:r>
              <a:rPr lang="fa-IR" sz="2200" b="1" dirty="0">
                <a:solidFill>
                  <a:srgbClr val="FF0000"/>
                </a:solidFill>
                <a:effectLst/>
                <a:cs typeface="0 Compset" pitchFamily="2" charset="-78"/>
              </a:rPr>
              <a:t> </a:t>
            </a:r>
            <a:r>
              <a:rPr lang="fa-IR" sz="2200" b="1" dirty="0" smtClean="0">
                <a:solidFill>
                  <a:srgbClr val="FF0000"/>
                </a:solidFill>
                <a:effectLst/>
                <a:cs typeface="0 Compset" pitchFamily="2" charset="-78"/>
              </a:rPr>
              <a:t>                </a:t>
            </a:r>
            <a:r>
              <a:rPr lang="fa-IR" sz="2200" b="1" dirty="0" smtClean="0">
                <a:solidFill>
                  <a:schemeClr val="tx1"/>
                </a:solidFill>
                <a:effectLst/>
                <a:cs typeface="0 Compset" pitchFamily="2" charset="-78"/>
              </a:rPr>
              <a:t>می باشد .</a:t>
            </a:r>
            <a:br>
              <a:rPr lang="fa-IR" sz="2200" b="1" dirty="0" smtClean="0">
                <a:solidFill>
                  <a:schemeClr val="tx1"/>
                </a:solidFill>
                <a:effectLst/>
                <a:cs typeface="0 Compset" pitchFamily="2" charset="-78"/>
              </a:rPr>
            </a:br>
            <a:endParaRPr lang="en-US" sz="2200" b="1" dirty="0">
              <a:solidFill>
                <a:schemeClr val="tx1"/>
              </a:solidFill>
              <a:effectLst/>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4099" name="Picture 3"/>
          <p:cNvPicPr>
            <a:picLocks noChangeAspect="1" noChangeArrowheads="1"/>
          </p:cNvPicPr>
          <p:nvPr/>
        </p:nvPicPr>
        <p:blipFill>
          <a:blip r:embed="rId4">
            <a:duotone>
              <a:prstClr val="black"/>
              <a:schemeClr val="accent6">
                <a:tint val="45000"/>
                <a:satMod val="400000"/>
              </a:schemeClr>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69948" y="1548047"/>
            <a:ext cx="6629400" cy="4700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6">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4343400" y="4546146"/>
            <a:ext cx="209550" cy="254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7">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4343400" y="5922731"/>
            <a:ext cx="334987" cy="249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9000" y="990600"/>
            <a:ext cx="39243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9"/>
          <a:stretch>
            <a:fillRect/>
          </a:stretch>
        </p:blipFill>
        <p:spPr>
          <a:xfrm>
            <a:off x="3378413" y="571406"/>
            <a:ext cx="571625" cy="254063"/>
          </a:xfrm>
          <a:prstGeom prst="rect">
            <a:avLst/>
          </a:prstGeom>
        </p:spPr>
      </p:pic>
      <p:pic>
        <p:nvPicPr>
          <p:cNvPr id="5" name="Picture 4"/>
          <p:cNvPicPr>
            <a:picLocks noChangeAspect="1"/>
          </p:cNvPicPr>
          <p:nvPr/>
        </p:nvPicPr>
        <p:blipFill>
          <a:blip r:embed="rId10"/>
          <a:stretch>
            <a:fillRect/>
          </a:stretch>
        </p:blipFill>
        <p:spPr>
          <a:xfrm>
            <a:off x="5943600" y="5105400"/>
            <a:ext cx="209550" cy="247650"/>
          </a:xfrm>
          <a:prstGeom prst="rect">
            <a:avLst/>
          </a:prstGeom>
        </p:spPr>
      </p:pic>
      <p:pic>
        <p:nvPicPr>
          <p:cNvPr id="6" name="Picture 5"/>
          <p:cNvPicPr>
            <a:picLocks noChangeAspect="1"/>
          </p:cNvPicPr>
          <p:nvPr/>
        </p:nvPicPr>
        <p:blipFill>
          <a:blip r:embed="rId11"/>
          <a:stretch>
            <a:fillRect/>
          </a:stretch>
        </p:blipFill>
        <p:spPr>
          <a:xfrm>
            <a:off x="1576899" y="385297"/>
            <a:ext cx="640375" cy="372218"/>
          </a:xfrm>
          <a:prstGeom prst="rect">
            <a:avLst/>
          </a:prstGeom>
        </p:spPr>
      </p:pic>
    </p:spTree>
    <p:extLst>
      <p:ext uri="{BB962C8B-B14F-4D97-AF65-F5344CB8AC3E}">
        <p14:creationId xmlns:p14="http://schemas.microsoft.com/office/powerpoint/2010/main" val="1944692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32"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out)">
                                      <p:cBhvr>
                                        <p:cTn id="20" dur="2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4102"/>
                                        </p:tgtEl>
                                        <p:attrNameLst>
                                          <p:attrName>style.visibility</p:attrName>
                                        </p:attrNameLst>
                                      </p:cBhvr>
                                      <p:to>
                                        <p:strVal val="visible"/>
                                      </p:to>
                                    </p:set>
                                    <p:animEffect transition="in" filter="wipe(right)">
                                      <p:cBhvr>
                                        <p:cTn id="33" dur="500"/>
                                        <p:tgtEl>
                                          <p:spTgt spid="4102"/>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4099"/>
                                        </p:tgtEl>
                                        <p:attrNameLst>
                                          <p:attrName>style.visibility</p:attrName>
                                        </p:attrNameLst>
                                      </p:cBhvr>
                                      <p:to>
                                        <p:strVal val="visible"/>
                                      </p:to>
                                    </p:set>
                                    <p:animEffect transition="in" filter="wheel(1)">
                                      <p:cBhvr>
                                        <p:cTn id="38" dur="2000"/>
                                        <p:tgtEl>
                                          <p:spTgt spid="4099"/>
                                        </p:tgtEl>
                                      </p:cBhvr>
                                    </p:animEffect>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100"/>
                                        </p:tgtEl>
                                        <p:attrNameLst>
                                          <p:attrName>style.visibility</p:attrName>
                                        </p:attrNameLst>
                                      </p:cBhvr>
                                      <p:to>
                                        <p:strVal val="visible"/>
                                      </p:to>
                                    </p:set>
                                    <p:animEffect transition="in" filter="wipe(down)">
                                      <p:cBhvr>
                                        <p:cTn id="61" dur="580">
                                          <p:stCondLst>
                                            <p:cond delay="0"/>
                                          </p:stCondLst>
                                        </p:cTn>
                                        <p:tgtEl>
                                          <p:spTgt spid="4100"/>
                                        </p:tgtEl>
                                      </p:cBhvr>
                                    </p:animEffect>
                                    <p:anim calcmode="lin" valueType="num">
                                      <p:cBhvr>
                                        <p:cTn id="62" dur="1822" tmFilter="0,0; 0.14,0.36; 0.43,0.73; 0.71,0.91; 1.0,1.0">
                                          <p:stCondLst>
                                            <p:cond delay="0"/>
                                          </p:stCondLst>
                                        </p:cTn>
                                        <p:tgtEl>
                                          <p:spTgt spid="4100"/>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100"/>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4100"/>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4100"/>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4100"/>
                                        </p:tgtEl>
                                        <p:attrNameLst>
                                          <p:attrName>ppt_y</p:attrName>
                                        </p:attrNameLst>
                                      </p:cBhvr>
                                      <p:tavLst>
                                        <p:tav tm="0" fmla="#ppt_y-sin(pi*$)/81">
                                          <p:val>
                                            <p:fltVal val="0"/>
                                          </p:val>
                                        </p:tav>
                                        <p:tav tm="100000">
                                          <p:val>
                                            <p:fltVal val="1"/>
                                          </p:val>
                                        </p:tav>
                                      </p:tavLst>
                                    </p:anim>
                                    <p:animScale>
                                      <p:cBhvr>
                                        <p:cTn id="67" dur="26">
                                          <p:stCondLst>
                                            <p:cond delay="650"/>
                                          </p:stCondLst>
                                        </p:cTn>
                                        <p:tgtEl>
                                          <p:spTgt spid="4100"/>
                                        </p:tgtEl>
                                      </p:cBhvr>
                                      <p:to x="100000" y="60000"/>
                                    </p:animScale>
                                    <p:animScale>
                                      <p:cBhvr>
                                        <p:cTn id="68" dur="166" decel="50000">
                                          <p:stCondLst>
                                            <p:cond delay="676"/>
                                          </p:stCondLst>
                                        </p:cTn>
                                        <p:tgtEl>
                                          <p:spTgt spid="4100"/>
                                        </p:tgtEl>
                                      </p:cBhvr>
                                      <p:to x="100000" y="100000"/>
                                    </p:animScale>
                                    <p:animScale>
                                      <p:cBhvr>
                                        <p:cTn id="69" dur="26">
                                          <p:stCondLst>
                                            <p:cond delay="1312"/>
                                          </p:stCondLst>
                                        </p:cTn>
                                        <p:tgtEl>
                                          <p:spTgt spid="4100"/>
                                        </p:tgtEl>
                                      </p:cBhvr>
                                      <p:to x="100000" y="80000"/>
                                    </p:animScale>
                                    <p:animScale>
                                      <p:cBhvr>
                                        <p:cTn id="70" dur="166" decel="50000">
                                          <p:stCondLst>
                                            <p:cond delay="1338"/>
                                          </p:stCondLst>
                                        </p:cTn>
                                        <p:tgtEl>
                                          <p:spTgt spid="4100"/>
                                        </p:tgtEl>
                                      </p:cBhvr>
                                      <p:to x="100000" y="100000"/>
                                    </p:animScale>
                                    <p:animScale>
                                      <p:cBhvr>
                                        <p:cTn id="71" dur="26">
                                          <p:stCondLst>
                                            <p:cond delay="1642"/>
                                          </p:stCondLst>
                                        </p:cTn>
                                        <p:tgtEl>
                                          <p:spTgt spid="4100"/>
                                        </p:tgtEl>
                                      </p:cBhvr>
                                      <p:to x="100000" y="90000"/>
                                    </p:animScale>
                                    <p:animScale>
                                      <p:cBhvr>
                                        <p:cTn id="72" dur="166" decel="50000">
                                          <p:stCondLst>
                                            <p:cond delay="1668"/>
                                          </p:stCondLst>
                                        </p:cTn>
                                        <p:tgtEl>
                                          <p:spTgt spid="4100"/>
                                        </p:tgtEl>
                                      </p:cBhvr>
                                      <p:to x="100000" y="100000"/>
                                    </p:animScale>
                                    <p:animScale>
                                      <p:cBhvr>
                                        <p:cTn id="73" dur="26">
                                          <p:stCondLst>
                                            <p:cond delay="1808"/>
                                          </p:stCondLst>
                                        </p:cTn>
                                        <p:tgtEl>
                                          <p:spTgt spid="4100"/>
                                        </p:tgtEl>
                                      </p:cBhvr>
                                      <p:to x="100000" y="95000"/>
                                    </p:animScale>
                                    <p:animScale>
                                      <p:cBhvr>
                                        <p:cTn id="74" dur="166" decel="50000">
                                          <p:stCondLst>
                                            <p:cond delay="1834"/>
                                          </p:stCondLst>
                                        </p:cTn>
                                        <p:tgtEl>
                                          <p:spTgt spid="4100"/>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101"/>
                                        </p:tgtEl>
                                        <p:attrNameLst>
                                          <p:attrName>style.visibility</p:attrName>
                                        </p:attrNameLst>
                                      </p:cBhvr>
                                      <p:to>
                                        <p:strVal val="visible"/>
                                      </p:to>
                                    </p:set>
                                    <p:animEffect transition="in" filter="wipe(down)">
                                      <p:cBhvr>
                                        <p:cTn id="79" dur="580">
                                          <p:stCondLst>
                                            <p:cond delay="0"/>
                                          </p:stCondLst>
                                        </p:cTn>
                                        <p:tgtEl>
                                          <p:spTgt spid="4101"/>
                                        </p:tgtEl>
                                      </p:cBhvr>
                                    </p:animEffect>
                                    <p:anim calcmode="lin" valueType="num">
                                      <p:cBhvr>
                                        <p:cTn id="80" dur="1822" tmFilter="0,0; 0.14,0.36; 0.43,0.73; 0.71,0.91; 1.0,1.0">
                                          <p:stCondLst>
                                            <p:cond delay="0"/>
                                          </p:stCondLst>
                                        </p:cTn>
                                        <p:tgtEl>
                                          <p:spTgt spid="4101"/>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101"/>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4101"/>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4101"/>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4101"/>
                                        </p:tgtEl>
                                        <p:attrNameLst>
                                          <p:attrName>ppt_y</p:attrName>
                                        </p:attrNameLst>
                                      </p:cBhvr>
                                      <p:tavLst>
                                        <p:tav tm="0" fmla="#ppt_y-sin(pi*$)/81">
                                          <p:val>
                                            <p:fltVal val="0"/>
                                          </p:val>
                                        </p:tav>
                                        <p:tav tm="100000">
                                          <p:val>
                                            <p:fltVal val="1"/>
                                          </p:val>
                                        </p:tav>
                                      </p:tavLst>
                                    </p:anim>
                                    <p:animScale>
                                      <p:cBhvr>
                                        <p:cTn id="85" dur="26">
                                          <p:stCondLst>
                                            <p:cond delay="650"/>
                                          </p:stCondLst>
                                        </p:cTn>
                                        <p:tgtEl>
                                          <p:spTgt spid="4101"/>
                                        </p:tgtEl>
                                      </p:cBhvr>
                                      <p:to x="100000" y="60000"/>
                                    </p:animScale>
                                    <p:animScale>
                                      <p:cBhvr>
                                        <p:cTn id="86" dur="166" decel="50000">
                                          <p:stCondLst>
                                            <p:cond delay="676"/>
                                          </p:stCondLst>
                                        </p:cTn>
                                        <p:tgtEl>
                                          <p:spTgt spid="4101"/>
                                        </p:tgtEl>
                                      </p:cBhvr>
                                      <p:to x="100000" y="100000"/>
                                    </p:animScale>
                                    <p:animScale>
                                      <p:cBhvr>
                                        <p:cTn id="87" dur="26">
                                          <p:stCondLst>
                                            <p:cond delay="1312"/>
                                          </p:stCondLst>
                                        </p:cTn>
                                        <p:tgtEl>
                                          <p:spTgt spid="4101"/>
                                        </p:tgtEl>
                                      </p:cBhvr>
                                      <p:to x="100000" y="80000"/>
                                    </p:animScale>
                                    <p:animScale>
                                      <p:cBhvr>
                                        <p:cTn id="88" dur="166" decel="50000">
                                          <p:stCondLst>
                                            <p:cond delay="1338"/>
                                          </p:stCondLst>
                                        </p:cTn>
                                        <p:tgtEl>
                                          <p:spTgt spid="4101"/>
                                        </p:tgtEl>
                                      </p:cBhvr>
                                      <p:to x="100000" y="100000"/>
                                    </p:animScale>
                                    <p:animScale>
                                      <p:cBhvr>
                                        <p:cTn id="89" dur="26">
                                          <p:stCondLst>
                                            <p:cond delay="1642"/>
                                          </p:stCondLst>
                                        </p:cTn>
                                        <p:tgtEl>
                                          <p:spTgt spid="4101"/>
                                        </p:tgtEl>
                                      </p:cBhvr>
                                      <p:to x="100000" y="90000"/>
                                    </p:animScale>
                                    <p:animScale>
                                      <p:cBhvr>
                                        <p:cTn id="90" dur="166" decel="50000">
                                          <p:stCondLst>
                                            <p:cond delay="1668"/>
                                          </p:stCondLst>
                                        </p:cTn>
                                        <p:tgtEl>
                                          <p:spTgt spid="4101"/>
                                        </p:tgtEl>
                                      </p:cBhvr>
                                      <p:to x="100000" y="100000"/>
                                    </p:animScale>
                                    <p:animScale>
                                      <p:cBhvr>
                                        <p:cTn id="91" dur="26">
                                          <p:stCondLst>
                                            <p:cond delay="1808"/>
                                          </p:stCondLst>
                                        </p:cTn>
                                        <p:tgtEl>
                                          <p:spTgt spid="4101"/>
                                        </p:tgtEl>
                                      </p:cBhvr>
                                      <p:to x="100000" y="95000"/>
                                    </p:animScale>
                                    <p:animScale>
                                      <p:cBhvr>
                                        <p:cTn id="92" dur="166" decel="50000">
                                          <p:stCondLst>
                                            <p:cond delay="1834"/>
                                          </p:stCondLst>
                                        </p:cTn>
                                        <p:tgtEl>
                                          <p:spTgt spid="410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200" b="1" dirty="0" smtClean="0">
                <a:solidFill>
                  <a:schemeClr val="tx1"/>
                </a:solidFill>
                <a:effectLst/>
                <a:cs typeface="0 Compset" pitchFamily="2" charset="-78"/>
              </a:rPr>
              <a:t>الکترو ن های موجود در یک اتم پیرامون هسته به گونۀ ویژ ای توزیع می شوند</a:t>
            </a:r>
            <a:br>
              <a:rPr lang="fa-IR" sz="2200" b="1" dirty="0" smtClean="0">
                <a:solidFill>
                  <a:schemeClr val="tx1"/>
                </a:solidFill>
                <a:effectLst/>
                <a:cs typeface="0 Compset" pitchFamily="2" charset="-78"/>
              </a:rPr>
            </a:br>
            <a:r>
              <a:rPr lang="fa-IR" sz="2200" b="1" dirty="0" smtClean="0">
                <a:solidFill>
                  <a:schemeClr val="tx1"/>
                </a:solidFill>
                <a:effectLst/>
                <a:cs typeface="0 Compset" pitchFamily="2" charset="-78"/>
              </a:rPr>
              <a:t>توزیعی که </a:t>
            </a:r>
            <a:r>
              <a:rPr lang="fa-IR" sz="2200" b="1" dirty="0" smtClean="0">
                <a:solidFill>
                  <a:srgbClr val="FF0000"/>
                </a:solidFill>
                <a:effectLst/>
                <a:cs typeface="0 Compset" pitchFamily="2" charset="-78"/>
              </a:rPr>
              <a:t>آرایش الکترونی اتم </a:t>
            </a:r>
            <a:r>
              <a:rPr lang="fa-IR" sz="2200" b="1" dirty="0" smtClean="0">
                <a:solidFill>
                  <a:schemeClr val="tx1"/>
                </a:solidFill>
                <a:effectLst/>
                <a:cs typeface="0 Compset" pitchFamily="2" charset="-78"/>
              </a:rPr>
              <a:t>نامیده می شود . </a:t>
            </a:r>
            <a:br>
              <a:rPr lang="fa-IR" sz="2200" b="1" dirty="0" smtClean="0">
                <a:solidFill>
                  <a:schemeClr val="tx1"/>
                </a:solidFill>
                <a:effectLst/>
                <a:cs typeface="0 Compset" pitchFamily="2" charset="-78"/>
              </a:rPr>
            </a:br>
            <a:endParaRPr lang="en-US" sz="2200" b="1" dirty="0">
              <a:solidFill>
                <a:schemeClr val="tx1"/>
              </a:solidFill>
              <a:effectLst/>
              <a:cs typeface="0 Compset" pitchFamily="2" charset="-78"/>
            </a:endParaRPr>
          </a:p>
        </p:txBody>
      </p:sp>
      <p:sp>
        <p:nvSpPr>
          <p:cNvPr id="3" name="Content Placeholder 2"/>
          <p:cNvSpPr>
            <a:spLocks noGrp="1"/>
          </p:cNvSpPr>
          <p:nvPr>
            <p:ph idx="1"/>
          </p:nvPr>
        </p:nvSpPr>
        <p:spPr/>
        <p:txBody>
          <a:bodyPr/>
          <a:lstStyle/>
          <a:p>
            <a:pPr marL="82296" indent="0">
              <a:buNone/>
            </a:pPr>
            <a:endParaRPr lang="en-US" dirty="0"/>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244871"/>
            <a:ext cx="54292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114800" y="2447925"/>
            <a:ext cx="91440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065692" y="2663784"/>
            <a:ext cx="12477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05400" y="1704975"/>
            <a:ext cx="98107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5"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72943" y="1879023"/>
            <a:ext cx="20859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6"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1800" y="4410075"/>
            <a:ext cx="2867025"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7"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22967" y="1879023"/>
            <a:ext cx="381000"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62137" y="990600"/>
            <a:ext cx="63341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42622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barn(inVertical)">
                                      <p:cBhvr>
                                        <p:cTn id="14" dur="500"/>
                                        <p:tgtEl>
                                          <p:spTgt spid="614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077"/>
                                        </p:tgtEl>
                                        <p:attrNameLst>
                                          <p:attrName>style.visibility</p:attrName>
                                        </p:attrNameLst>
                                      </p:cBhvr>
                                      <p:to>
                                        <p:strVal val="visible"/>
                                      </p:to>
                                    </p:set>
                                    <p:anim calcmode="lin" valueType="num">
                                      <p:cBhvr additive="base">
                                        <p:cTn id="19" dur="500" fill="hold"/>
                                        <p:tgtEl>
                                          <p:spTgt spid="3077"/>
                                        </p:tgtEl>
                                        <p:attrNameLst>
                                          <p:attrName>ppt_x</p:attrName>
                                        </p:attrNameLst>
                                      </p:cBhvr>
                                      <p:tavLst>
                                        <p:tav tm="0">
                                          <p:val>
                                            <p:strVal val="0-#ppt_w/2"/>
                                          </p:val>
                                        </p:tav>
                                        <p:tav tm="100000">
                                          <p:val>
                                            <p:strVal val="#ppt_x"/>
                                          </p:val>
                                        </p:tav>
                                      </p:tavLst>
                                    </p:anim>
                                    <p:anim calcmode="lin" valueType="num">
                                      <p:cBhvr additive="base">
                                        <p:cTn id="20" dur="500" fill="hold"/>
                                        <p:tgtEl>
                                          <p:spTgt spid="307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86"/>
                                        </p:tgtEl>
                                        <p:attrNameLst>
                                          <p:attrName>style.visibility</p:attrName>
                                        </p:attrNameLst>
                                      </p:cBhvr>
                                      <p:to>
                                        <p:strVal val="visible"/>
                                      </p:to>
                                    </p:set>
                                    <p:anim calcmode="lin" valueType="num">
                                      <p:cBhvr additive="base">
                                        <p:cTn id="25" dur="500" fill="hold"/>
                                        <p:tgtEl>
                                          <p:spTgt spid="3086"/>
                                        </p:tgtEl>
                                        <p:attrNameLst>
                                          <p:attrName>ppt_x</p:attrName>
                                        </p:attrNameLst>
                                      </p:cBhvr>
                                      <p:tavLst>
                                        <p:tav tm="0">
                                          <p:val>
                                            <p:strVal val="#ppt_x"/>
                                          </p:val>
                                        </p:tav>
                                        <p:tav tm="100000">
                                          <p:val>
                                            <p:strVal val="#ppt_x"/>
                                          </p:val>
                                        </p:tav>
                                      </p:tavLst>
                                    </p:anim>
                                    <p:anim calcmode="lin" valueType="num">
                                      <p:cBhvr additive="base">
                                        <p:cTn id="26" dur="500" fill="hold"/>
                                        <p:tgtEl>
                                          <p:spTgt spid="308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3079"/>
                                        </p:tgtEl>
                                        <p:attrNameLst>
                                          <p:attrName>style.visibility</p:attrName>
                                        </p:attrNameLst>
                                      </p:cBhvr>
                                      <p:to>
                                        <p:strVal val="visible"/>
                                      </p:to>
                                    </p:set>
                                    <p:animEffect transition="in" filter="wheel(1)">
                                      <p:cBhvr>
                                        <p:cTn id="31" dur="2000"/>
                                        <p:tgtEl>
                                          <p:spTgt spid="307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stCondLst>
                                    <p:cond delay="0"/>
                                  </p:stCondLst>
                                  <p:childTnLst>
                                    <p:set>
                                      <p:cBhvr>
                                        <p:cTn id="35" dur="1" fill="hold">
                                          <p:stCondLst>
                                            <p:cond delay="0"/>
                                          </p:stCondLst>
                                        </p:cTn>
                                        <p:tgtEl>
                                          <p:spTgt spid="3083"/>
                                        </p:tgtEl>
                                        <p:attrNameLst>
                                          <p:attrName>style.visibility</p:attrName>
                                        </p:attrNameLst>
                                      </p:cBhvr>
                                      <p:to>
                                        <p:strVal val="visible"/>
                                      </p:to>
                                    </p:set>
                                    <p:anim calcmode="lin" valueType="num">
                                      <p:cBhvr additive="base">
                                        <p:cTn id="36" dur="500" fill="hold"/>
                                        <p:tgtEl>
                                          <p:spTgt spid="3083"/>
                                        </p:tgtEl>
                                        <p:attrNameLst>
                                          <p:attrName>ppt_x</p:attrName>
                                        </p:attrNameLst>
                                      </p:cBhvr>
                                      <p:tavLst>
                                        <p:tav tm="0">
                                          <p:val>
                                            <p:strVal val="#ppt_x"/>
                                          </p:val>
                                        </p:tav>
                                        <p:tav tm="100000">
                                          <p:val>
                                            <p:strVal val="#ppt_x"/>
                                          </p:val>
                                        </p:tav>
                                      </p:tavLst>
                                    </p:anim>
                                    <p:anim calcmode="lin" valueType="num">
                                      <p:cBhvr additive="base">
                                        <p:cTn id="37" dur="500" fill="hold"/>
                                        <p:tgtEl>
                                          <p:spTgt spid="3083"/>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3080"/>
                                        </p:tgtEl>
                                        <p:attrNameLst>
                                          <p:attrName>style.visibility</p:attrName>
                                        </p:attrNameLst>
                                      </p:cBhvr>
                                      <p:to>
                                        <p:strVal val="visible"/>
                                      </p:to>
                                    </p:set>
                                    <p:animEffect transition="in" filter="circle(in)">
                                      <p:cBhvr>
                                        <p:cTn id="42" dur="2000"/>
                                        <p:tgtEl>
                                          <p:spTgt spid="308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3085"/>
                                        </p:tgtEl>
                                        <p:attrNameLst>
                                          <p:attrName>style.visibility</p:attrName>
                                        </p:attrNameLst>
                                      </p:cBhvr>
                                      <p:to>
                                        <p:strVal val="visible"/>
                                      </p:to>
                                    </p:set>
                                    <p:anim calcmode="lin" valueType="num">
                                      <p:cBhvr additive="base">
                                        <p:cTn id="47" dur="500" fill="hold"/>
                                        <p:tgtEl>
                                          <p:spTgt spid="3085"/>
                                        </p:tgtEl>
                                        <p:attrNameLst>
                                          <p:attrName>ppt_x</p:attrName>
                                        </p:attrNameLst>
                                      </p:cBhvr>
                                      <p:tavLst>
                                        <p:tav tm="0">
                                          <p:val>
                                            <p:strVal val="1+#ppt_w/2"/>
                                          </p:val>
                                        </p:tav>
                                        <p:tav tm="100000">
                                          <p:val>
                                            <p:strVal val="#ppt_x"/>
                                          </p:val>
                                        </p:tav>
                                      </p:tavLst>
                                    </p:anim>
                                    <p:anim calcmode="lin" valueType="num">
                                      <p:cBhvr additive="base">
                                        <p:cTn id="48" dur="500" fill="hold"/>
                                        <p:tgtEl>
                                          <p:spTgt spid="3085"/>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3087"/>
                                        </p:tgtEl>
                                        <p:attrNameLst>
                                          <p:attrName>style.visibility</p:attrName>
                                        </p:attrNameLst>
                                      </p:cBhvr>
                                      <p:to>
                                        <p:strVal val="visible"/>
                                      </p:to>
                                    </p:set>
                                    <p:animEffect transition="in" filter="wheel(1)">
                                      <p:cBhvr>
                                        <p:cTn id="53" dur="20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2">
            <a:schemeClr val="accent6"/>
          </a:lnRef>
          <a:fillRef idx="1">
            <a:schemeClr val="lt1"/>
          </a:fillRef>
          <a:effectRef idx="0">
            <a:schemeClr val="accent6"/>
          </a:effectRef>
          <a:fontRef idx="minor">
            <a:schemeClr val="dk1"/>
          </a:fontRef>
        </p:style>
        <p:txBody>
          <a:bodyPr/>
          <a:lstStyle/>
          <a:p>
            <a:pPr marL="82296" indent="0">
              <a:buNone/>
            </a:pPr>
            <a:endParaRPr lang="en-US" dirty="0"/>
          </a:p>
        </p:txBody>
      </p:sp>
      <p:pic>
        <p:nvPicPr>
          <p:cNvPr id="3079" name="Picture 7"/>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114800" y="2447925"/>
            <a:ext cx="91440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065692" y="2663784"/>
            <a:ext cx="12477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61054" y="2023135"/>
            <a:ext cx="5048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05400" y="1704975"/>
            <a:ext cx="98107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5"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72943" y="1879023"/>
            <a:ext cx="20859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6"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1800" y="4410075"/>
            <a:ext cx="2867025"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1"/>
          <p:cNvSpPr>
            <a:spLocks noGrp="1"/>
          </p:cNvSpPr>
          <p:nvPr>
            <p:ph type="title"/>
          </p:nvPr>
        </p:nvSpPr>
        <p:spPr>
          <a:xfrm>
            <a:off x="1435608" y="228600"/>
            <a:ext cx="7498080" cy="1143000"/>
          </a:xfrm>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آرایش الکترونی هلیم چگونه است ؟</a:t>
            </a:r>
            <a:endParaRPr lang="en-US" sz="2800" b="1" dirty="0">
              <a:solidFill>
                <a:schemeClr val="tx1"/>
              </a:solidFill>
              <a:effectLst/>
              <a:cs typeface="0 Compset" pitchFamily="2" charset="-78"/>
            </a:endParaRPr>
          </a:p>
        </p:txBody>
      </p:sp>
      <p:pic>
        <p:nvPicPr>
          <p:cNvPr id="102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38412" y="3062287"/>
            <a:ext cx="8667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33144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86"/>
                                        </p:tgtEl>
                                        <p:attrNameLst>
                                          <p:attrName>style.visibility</p:attrName>
                                        </p:attrNameLst>
                                      </p:cBhvr>
                                      <p:to>
                                        <p:strVal val="visible"/>
                                      </p:to>
                                    </p:set>
                                    <p:anim calcmode="lin" valueType="num">
                                      <p:cBhvr additive="base">
                                        <p:cTn id="19" dur="500" fill="hold"/>
                                        <p:tgtEl>
                                          <p:spTgt spid="3086"/>
                                        </p:tgtEl>
                                        <p:attrNameLst>
                                          <p:attrName>ppt_x</p:attrName>
                                        </p:attrNameLst>
                                      </p:cBhvr>
                                      <p:tavLst>
                                        <p:tav tm="0">
                                          <p:val>
                                            <p:strVal val="#ppt_x"/>
                                          </p:val>
                                        </p:tav>
                                        <p:tav tm="100000">
                                          <p:val>
                                            <p:strVal val="#ppt_x"/>
                                          </p:val>
                                        </p:tav>
                                      </p:tavLst>
                                    </p:anim>
                                    <p:anim calcmode="lin" valueType="num">
                                      <p:cBhvr additive="base">
                                        <p:cTn id="20" dur="500" fill="hold"/>
                                        <p:tgtEl>
                                          <p:spTgt spid="308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3079"/>
                                        </p:tgtEl>
                                        <p:attrNameLst>
                                          <p:attrName>style.visibility</p:attrName>
                                        </p:attrNameLst>
                                      </p:cBhvr>
                                      <p:to>
                                        <p:strVal val="visible"/>
                                      </p:to>
                                    </p:set>
                                    <p:animEffect transition="in" filter="wheel(1)">
                                      <p:cBhvr>
                                        <p:cTn id="25" dur="2000"/>
                                        <p:tgtEl>
                                          <p:spTgt spid="307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3083"/>
                                        </p:tgtEl>
                                        <p:attrNameLst>
                                          <p:attrName>style.visibility</p:attrName>
                                        </p:attrNameLst>
                                      </p:cBhvr>
                                      <p:to>
                                        <p:strVal val="visible"/>
                                      </p:to>
                                    </p:set>
                                    <p:anim calcmode="lin" valueType="num">
                                      <p:cBhvr additive="base">
                                        <p:cTn id="30" dur="500" fill="hold"/>
                                        <p:tgtEl>
                                          <p:spTgt spid="3083"/>
                                        </p:tgtEl>
                                        <p:attrNameLst>
                                          <p:attrName>ppt_x</p:attrName>
                                        </p:attrNameLst>
                                      </p:cBhvr>
                                      <p:tavLst>
                                        <p:tav tm="0">
                                          <p:val>
                                            <p:strVal val="#ppt_x"/>
                                          </p:val>
                                        </p:tav>
                                        <p:tav tm="100000">
                                          <p:val>
                                            <p:strVal val="#ppt_x"/>
                                          </p:val>
                                        </p:tav>
                                      </p:tavLst>
                                    </p:anim>
                                    <p:anim calcmode="lin" valueType="num">
                                      <p:cBhvr additive="base">
                                        <p:cTn id="31" dur="500" fill="hold"/>
                                        <p:tgtEl>
                                          <p:spTgt spid="3083"/>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3080"/>
                                        </p:tgtEl>
                                        <p:attrNameLst>
                                          <p:attrName>style.visibility</p:attrName>
                                        </p:attrNameLst>
                                      </p:cBhvr>
                                      <p:to>
                                        <p:strVal val="visible"/>
                                      </p:to>
                                    </p:set>
                                    <p:animEffect transition="in" filter="circle(in)">
                                      <p:cBhvr>
                                        <p:cTn id="36" dur="2000"/>
                                        <p:tgtEl>
                                          <p:spTgt spid="3080"/>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3085"/>
                                        </p:tgtEl>
                                        <p:attrNameLst>
                                          <p:attrName>style.visibility</p:attrName>
                                        </p:attrNameLst>
                                      </p:cBhvr>
                                      <p:to>
                                        <p:strVal val="visible"/>
                                      </p:to>
                                    </p:set>
                                    <p:anim calcmode="lin" valueType="num">
                                      <p:cBhvr additive="base">
                                        <p:cTn id="41" dur="500" fill="hold"/>
                                        <p:tgtEl>
                                          <p:spTgt spid="3085"/>
                                        </p:tgtEl>
                                        <p:attrNameLst>
                                          <p:attrName>ppt_x</p:attrName>
                                        </p:attrNameLst>
                                      </p:cBhvr>
                                      <p:tavLst>
                                        <p:tav tm="0">
                                          <p:val>
                                            <p:strVal val="1+#ppt_w/2"/>
                                          </p:val>
                                        </p:tav>
                                        <p:tav tm="100000">
                                          <p:val>
                                            <p:strVal val="#ppt_x"/>
                                          </p:val>
                                        </p:tav>
                                      </p:tavLst>
                                    </p:anim>
                                    <p:anim calcmode="lin" valueType="num">
                                      <p:cBhvr additive="base">
                                        <p:cTn id="42" dur="500" fill="hold"/>
                                        <p:tgtEl>
                                          <p:spTgt spid="3085"/>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3081"/>
                                        </p:tgtEl>
                                        <p:attrNameLst>
                                          <p:attrName>style.visibility</p:attrName>
                                        </p:attrNameLst>
                                      </p:cBhvr>
                                      <p:to>
                                        <p:strVal val="visible"/>
                                      </p:to>
                                    </p:set>
                                    <p:animEffect transition="in" filter="wheel(1)">
                                      <p:cBhvr>
                                        <p:cTn id="47" dur="20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آرایش الکترونی اتم های زیر را بنویسید :</a:t>
            </a:r>
            <a:endParaRPr lang="en-US" sz="2800" b="1" dirty="0">
              <a:solidFill>
                <a:schemeClr val="tx1"/>
              </a:solidFill>
              <a:effectLst/>
              <a:cs typeface="0 Compset" pitchFamily="2" charset="-78"/>
            </a:endParaRPr>
          </a:p>
        </p:txBody>
      </p:sp>
      <p:pic>
        <p:nvPicPr>
          <p:cNvPr id="4" name="Content Placeholder 3"/>
          <p:cNvPicPr>
            <a:picLocks noGrp="1" noChangeAspect="1"/>
          </p:cNvPicPr>
          <p:nvPr>
            <p:ph idx="1"/>
          </p:nvPr>
        </p:nvPicPr>
        <p:blipFill>
          <a:blip r:embed="rId2"/>
          <a:stretch>
            <a:fillRect/>
          </a:stretch>
        </p:blipFill>
        <p:spPr>
          <a:xfrm>
            <a:off x="2965449" y="1619250"/>
            <a:ext cx="4988739" cy="5010150"/>
          </a:xfrm>
          <a:prstGeom prst="rect">
            <a:avLst/>
          </a:prstGeom>
        </p:spPr>
      </p:pic>
      <p:pic>
        <p:nvPicPr>
          <p:cNvPr id="205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2667000"/>
            <a:ext cx="1343395" cy="362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57847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059"/>
                                        </p:tgtEl>
                                        <p:attrNameLst>
                                          <p:attrName>style.visibility</p:attrName>
                                        </p:attrNameLst>
                                      </p:cBhvr>
                                      <p:to>
                                        <p:strVal val="visible"/>
                                      </p:to>
                                    </p:set>
                                    <p:animEffect transition="in" filter="wipe(up)">
                                      <p:cBhvr>
                                        <p:cTn id="17"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97209" y="1600200"/>
            <a:ext cx="3660991" cy="4800600"/>
          </a:xfrm>
        </p:spPr>
        <p:style>
          <a:lnRef idx="1">
            <a:schemeClr val="accent6"/>
          </a:lnRef>
          <a:fillRef idx="2">
            <a:schemeClr val="accent6"/>
          </a:fillRef>
          <a:effectRef idx="1">
            <a:schemeClr val="accent6"/>
          </a:effectRef>
          <a:fontRef idx="minor">
            <a:schemeClr val="dk1"/>
          </a:fontRef>
        </p:style>
      </p:pic>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800" b="1" dirty="0" smtClean="0">
                <a:solidFill>
                  <a:schemeClr val="tx1"/>
                </a:solidFill>
                <a:effectLst/>
                <a:cs typeface="0 Compset" pitchFamily="2" charset="-78"/>
              </a:rPr>
              <a:t>دوباره به نمودار مربوط به سطح انرژی زیرلایه ها توجه کنید</a:t>
            </a:r>
            <a:br>
              <a:rPr lang="fa-IR" sz="2800" b="1" dirty="0" smtClean="0">
                <a:solidFill>
                  <a:schemeClr val="tx1"/>
                </a:solidFill>
                <a:effectLst/>
                <a:cs typeface="0 Compset" pitchFamily="2" charset="-78"/>
              </a:rPr>
            </a:br>
            <a:endParaRPr lang="en-US" sz="2800" b="1" dirty="0">
              <a:solidFill>
                <a:schemeClr val="tx1"/>
              </a:solidFill>
              <a:effectLst/>
              <a:cs typeface="0 Compset" pitchFamily="2" charset="-78"/>
            </a:endParaRPr>
          </a:p>
        </p:txBody>
      </p:sp>
      <p:pic>
        <p:nvPicPr>
          <p:cNvPr id="5122"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1642785" y="1638794"/>
            <a:ext cx="2967315" cy="2171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08732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5122"/>
                                        </p:tgtEl>
                                        <p:attrNameLst>
                                          <p:attrName>style.visibility</p:attrName>
                                        </p:attrNameLst>
                                      </p:cBhvr>
                                      <p:to>
                                        <p:strVal val="visible"/>
                                      </p:to>
                                    </p:set>
                                    <p:anim calcmode="lin" valueType="num">
                                      <p:cBhvr>
                                        <p:cTn id="20" dur="1000" fill="hold"/>
                                        <p:tgtEl>
                                          <p:spTgt spid="5122"/>
                                        </p:tgtEl>
                                        <p:attrNameLst>
                                          <p:attrName>ppt_w</p:attrName>
                                        </p:attrNameLst>
                                      </p:cBhvr>
                                      <p:tavLst>
                                        <p:tav tm="0">
                                          <p:val>
                                            <p:fltVal val="0"/>
                                          </p:val>
                                        </p:tav>
                                        <p:tav tm="100000">
                                          <p:val>
                                            <p:strVal val="#ppt_w"/>
                                          </p:val>
                                        </p:tav>
                                      </p:tavLst>
                                    </p:anim>
                                    <p:anim calcmode="lin" valueType="num">
                                      <p:cBhvr>
                                        <p:cTn id="21" dur="1000" fill="hold"/>
                                        <p:tgtEl>
                                          <p:spTgt spid="5122"/>
                                        </p:tgtEl>
                                        <p:attrNameLst>
                                          <p:attrName>ppt_h</p:attrName>
                                        </p:attrNameLst>
                                      </p:cBhvr>
                                      <p:tavLst>
                                        <p:tav tm="0">
                                          <p:val>
                                            <p:fltVal val="0"/>
                                          </p:val>
                                        </p:tav>
                                        <p:tav tm="100000">
                                          <p:val>
                                            <p:strVal val="#ppt_h"/>
                                          </p:val>
                                        </p:tav>
                                      </p:tavLst>
                                    </p:anim>
                                    <p:anim calcmode="lin" valueType="num">
                                      <p:cBhvr>
                                        <p:cTn id="22" dur="1000" fill="hold"/>
                                        <p:tgtEl>
                                          <p:spTgt spid="5122"/>
                                        </p:tgtEl>
                                        <p:attrNameLst>
                                          <p:attrName>style.rotation</p:attrName>
                                        </p:attrNameLst>
                                      </p:cBhvr>
                                      <p:tavLst>
                                        <p:tav tm="0">
                                          <p:val>
                                            <p:fltVal val="90"/>
                                          </p:val>
                                        </p:tav>
                                        <p:tav tm="100000">
                                          <p:val>
                                            <p:fltVal val="0"/>
                                          </p:val>
                                        </p:tav>
                                      </p:tavLst>
                                    </p:anim>
                                    <p:animEffect transition="in" filter="fade">
                                      <p:cBhvr>
                                        <p:cTn id="23"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ufbau principl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905000" y="1524000"/>
            <a:ext cx="6400800" cy="4800600"/>
          </a:xfrm>
        </p:spPr>
      </p:pic>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a:solidFill>
                  <a:schemeClr val="tx1"/>
                </a:solidFill>
                <a:effectLst/>
                <a:cs typeface="0 Compset" pitchFamily="2" charset="-78"/>
              </a:rPr>
              <a:t>ت</a:t>
            </a:r>
            <a:r>
              <a:rPr lang="fa-IR" sz="2800" b="1" dirty="0" smtClean="0">
                <a:solidFill>
                  <a:schemeClr val="tx1"/>
                </a:solidFill>
                <a:effectLst/>
                <a:cs typeface="0 Compset" pitchFamily="2" charset="-78"/>
              </a:rPr>
              <a:t>رتیب پُرشدن زیرلایه ها را با قاعد ه ای به نام  </a:t>
            </a:r>
            <a:r>
              <a:rPr lang="fa-IR" sz="2800" b="1" dirty="0" smtClean="0">
                <a:solidFill>
                  <a:srgbClr val="FF0000"/>
                </a:solidFill>
                <a:effectLst/>
                <a:cs typeface="0 Compset" pitchFamily="2" charset="-78"/>
              </a:rPr>
              <a:t>آفبا</a:t>
            </a:r>
            <a:r>
              <a:rPr lang="fa-IR" sz="2800" b="1" dirty="0" smtClean="0">
                <a:solidFill>
                  <a:schemeClr val="tx1"/>
                </a:solidFill>
                <a:effectLst/>
                <a:cs typeface="0 Compset" pitchFamily="2" charset="-78"/>
              </a:rPr>
              <a:t> بیان می کنند .</a:t>
            </a:r>
            <a:endParaRPr lang="en-US" sz="2800" b="1" dirty="0">
              <a:solidFill>
                <a:schemeClr val="tx1"/>
              </a:solidFill>
              <a:effectLst/>
              <a:cs typeface="0 Compset" pitchFamily="2" charset="-78"/>
            </a:endParaRPr>
          </a:p>
        </p:txBody>
      </p:sp>
    </p:spTree>
    <p:extLst>
      <p:ext uri="{BB962C8B-B14F-4D97-AF65-F5344CB8AC3E}">
        <p14:creationId xmlns:p14="http://schemas.microsoft.com/office/powerpoint/2010/main" val="34660628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5"/>
                </p:tgtEl>
              </p:cMediaNode>
            </p:video>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a:bodyPr>
              <a:lstStyle/>
              <a:p>
                <a:pPr marL="82296" indent="0" algn="r" rtl="1">
                  <a:buNone/>
                </a:pPr>
                <a:r>
                  <a:rPr lang="fa-IR" sz="2400" dirty="0" smtClean="0">
                    <a:cs typeface="0 Compset" pitchFamily="2" charset="-78"/>
                  </a:rPr>
                  <a:t>برای نوشتن آرایش الکترونی ، به 3 نکتۀ زیر دقت کنید :</a:t>
                </a:r>
              </a:p>
              <a:p>
                <a:pPr marL="82296" indent="0" algn="r" rtl="1">
                  <a:buNone/>
                </a:pPr>
                <a:endParaRPr lang="fa-IR" sz="2400" dirty="0" smtClean="0">
                  <a:cs typeface="0 Compset" pitchFamily="2" charset="-78"/>
                </a:endParaRPr>
              </a:p>
              <a:p>
                <a:pPr marL="82296" indent="0" algn="r" rtl="1">
                  <a:buNone/>
                </a:pPr>
                <a:r>
                  <a:rPr lang="fa-IR" sz="2400" dirty="0" smtClean="0">
                    <a:cs typeface="0 Compset" pitchFamily="2" charset="-78"/>
                  </a:rPr>
                  <a:t> 1 . ترتیب پُر شدن ریرلایه ها به طور کلی به صورت زیر می باشد   : </a:t>
                </a:r>
              </a:p>
              <a:p>
                <a:pPr marL="82296" indent="0" algn="l">
                  <a:buNone/>
                </a:pPr>
                <a14:m>
                  <m:oMath xmlns:m="http://schemas.openxmlformats.org/officeDocument/2006/math">
                    <m:r>
                      <a:rPr lang="en-US" sz="2400" b="0" i="1" smtClean="0">
                        <a:latin typeface="Cambria Math"/>
                      </a:rPr>
                      <m:t>𝑠</m:t>
                    </m:r>
                    <m:r>
                      <a:rPr lang="en-US" sz="2400" b="0" i="1" smtClean="0">
                        <a:latin typeface="Cambria Math"/>
                        <a:ea typeface="Cambria Math"/>
                      </a:rPr>
                      <m:t>→</m:t>
                    </m:r>
                    <m:r>
                      <a:rPr lang="en-US" sz="2400" b="0" i="1" smtClean="0">
                        <a:latin typeface="Cambria Math"/>
                        <a:ea typeface="Cambria Math"/>
                      </a:rPr>
                      <m:t>𝑓</m:t>
                    </m:r>
                    <m:r>
                      <a:rPr lang="en-US" sz="2400" b="0" i="1" smtClean="0">
                        <a:latin typeface="Cambria Math"/>
                        <a:ea typeface="Cambria Math"/>
                      </a:rPr>
                      <m:t>→</m:t>
                    </m:r>
                    <m:r>
                      <a:rPr lang="en-US" sz="2400" b="0" i="1" smtClean="0">
                        <a:latin typeface="Cambria Math"/>
                        <a:ea typeface="Cambria Math"/>
                      </a:rPr>
                      <m:t>𝑑</m:t>
                    </m:r>
                    <m:r>
                      <a:rPr lang="en-US" sz="2400" b="0" i="1" smtClean="0">
                        <a:latin typeface="Cambria Math"/>
                        <a:ea typeface="Cambria Math"/>
                      </a:rPr>
                      <m:t>→</m:t>
                    </m:r>
                    <m:r>
                      <a:rPr lang="en-US" sz="2400" b="0" i="1" smtClean="0">
                        <a:latin typeface="Cambria Math"/>
                        <a:ea typeface="Cambria Math"/>
                      </a:rPr>
                      <m:t>𝑝</m:t>
                    </m:r>
                  </m:oMath>
                </a14:m>
                <a:r>
                  <a:rPr lang="fa-IR" sz="2400" dirty="0" smtClean="0">
                    <a:cs typeface="0 Compset" pitchFamily="2" charset="-78"/>
                  </a:rPr>
                  <a:t> </a:t>
                </a:r>
              </a:p>
              <a:p>
                <a:pPr marL="82296" indent="0" algn="r" rtl="1">
                  <a:buNone/>
                </a:pPr>
                <a:r>
                  <a:rPr lang="fa-IR" sz="2400" dirty="0" smtClean="0">
                    <a:cs typeface="0 Compset" pitchFamily="2" charset="-78"/>
                  </a:rPr>
                  <a:t>2 . برای اوربیتال </a:t>
                </a:r>
                <a14:m>
                  <m:oMath xmlns:m="http://schemas.openxmlformats.org/officeDocument/2006/math">
                    <m:r>
                      <a:rPr lang="en-US" sz="2400" i="1" smtClean="0">
                        <a:solidFill>
                          <a:srgbClr val="00B050"/>
                        </a:solidFill>
                        <a:latin typeface="Cambria Math"/>
                      </a:rPr>
                      <m:t>𝑠</m:t>
                    </m:r>
                  </m:oMath>
                </a14:m>
                <a:r>
                  <a:rPr lang="fa-IR" sz="2400" dirty="0" smtClean="0">
                    <a:cs typeface="0 Compset" pitchFamily="2" charset="-78"/>
                  </a:rPr>
                  <a:t> </a:t>
                </a:r>
                <a:r>
                  <a:rPr lang="fa-IR" sz="2400" dirty="0" smtClean="0">
                    <a:solidFill>
                      <a:srgbClr val="00B050"/>
                    </a:solidFill>
                    <a:cs typeface="0 Compset" pitchFamily="2" charset="-78"/>
                  </a:rPr>
                  <a:t>، تمامی </a:t>
                </a:r>
                <a:r>
                  <a:rPr lang="fa-IR" sz="2400" dirty="0" smtClean="0">
                    <a:cs typeface="0 Compset" pitchFamily="2" charset="-78"/>
                  </a:rPr>
                  <a:t>ضرایب وجود دارد  اما،</a:t>
                </a:r>
              </a:p>
              <a:p>
                <a:pPr marL="82296" indent="0" algn="r" rtl="1">
                  <a:buNone/>
                </a:pPr>
                <a:r>
                  <a:rPr lang="fa-IR" sz="2400" dirty="0" smtClean="0">
                    <a:cs typeface="0 Compset" pitchFamily="2" charset="-78"/>
                  </a:rPr>
                  <a:t> ضریب </a:t>
                </a:r>
                <a:r>
                  <a:rPr lang="fa-IR" sz="2400" dirty="0">
                    <a:solidFill>
                      <a:schemeClr val="tx2"/>
                    </a:solidFill>
                    <a:cs typeface="0 Compset" pitchFamily="2" charset="-78"/>
                  </a:rPr>
                  <a:t>کوچکتر از </a:t>
                </a:r>
                <a:r>
                  <a:rPr lang="fa-IR" sz="2400" dirty="0" smtClean="0">
                    <a:solidFill>
                      <a:schemeClr val="tx2"/>
                    </a:solidFill>
                    <a:cs typeface="0 Compset" pitchFamily="2" charset="-78"/>
                  </a:rPr>
                  <a:t>۲</a:t>
                </a:r>
                <a:r>
                  <a:rPr lang="fa-IR" sz="2400" dirty="0" smtClean="0">
                    <a:cs typeface="0 Compset" pitchFamily="2" charset="-78"/>
                  </a:rPr>
                  <a:t>  برای  </a:t>
                </a:r>
                <a:r>
                  <a:rPr lang="en-US" sz="2400" dirty="0" smtClean="0">
                    <a:ea typeface="Cambria Math"/>
                    <a:cs typeface="0 Compset" pitchFamily="2" charset="-78"/>
                  </a:rPr>
                  <a:t> </a:t>
                </a:r>
                <a14:m>
                  <m:oMath xmlns:m="http://schemas.openxmlformats.org/officeDocument/2006/math">
                    <m:r>
                      <a:rPr lang="en-US" sz="2400" i="1" smtClean="0">
                        <a:solidFill>
                          <a:schemeClr val="tx2"/>
                        </a:solidFill>
                        <a:latin typeface="Cambria Math"/>
                        <a:ea typeface="Cambria Math"/>
                      </a:rPr>
                      <m:t>𝑝</m:t>
                    </m:r>
                  </m:oMath>
                </a14:m>
                <a:r>
                  <a:rPr lang="fa-IR" sz="2400" dirty="0" smtClean="0">
                    <a:cs typeface="0 Compset" pitchFamily="2" charset="-78"/>
                  </a:rPr>
                  <a:t>  ،</a:t>
                </a:r>
              </a:p>
              <a:p>
                <a:pPr marL="82296" indent="0" algn="r" rtl="1">
                  <a:buNone/>
                </a:pPr>
                <a:r>
                  <a:rPr lang="fa-IR" sz="2400" dirty="0" smtClean="0">
                    <a:cs typeface="0 Compset" pitchFamily="2" charset="-78"/>
                  </a:rPr>
                  <a:t> ضریب </a:t>
                </a:r>
                <a:r>
                  <a:rPr lang="fa-IR" sz="2400" dirty="0" smtClean="0">
                    <a:solidFill>
                      <a:schemeClr val="tx2"/>
                    </a:solidFill>
                    <a:cs typeface="0 Compset" pitchFamily="2" charset="-78"/>
                  </a:rPr>
                  <a:t>کوچکتر از ۳  </a:t>
                </a:r>
                <a:r>
                  <a:rPr lang="fa-IR" sz="2400" dirty="0" smtClean="0">
                    <a:cs typeface="0 Compset" pitchFamily="2" charset="-78"/>
                  </a:rPr>
                  <a:t>برای  </a:t>
                </a:r>
                <a14:m>
                  <m:oMath xmlns:m="http://schemas.openxmlformats.org/officeDocument/2006/math">
                    <m:r>
                      <a:rPr lang="en-US" sz="2400" i="1" smtClean="0">
                        <a:solidFill>
                          <a:schemeClr val="tx2"/>
                        </a:solidFill>
                        <a:latin typeface="Cambria Math"/>
                        <a:ea typeface="Cambria Math"/>
                      </a:rPr>
                      <m:t>𝑑</m:t>
                    </m:r>
                  </m:oMath>
                </a14:m>
                <a:r>
                  <a:rPr lang="fa-IR" sz="2400" dirty="0" smtClean="0">
                    <a:cs typeface="0 Compset" pitchFamily="2" charset="-78"/>
                  </a:rPr>
                  <a:t>  و </a:t>
                </a:r>
              </a:p>
              <a:p>
                <a:pPr marL="82296" indent="0" algn="r" rtl="1">
                  <a:buNone/>
                </a:pPr>
                <a:r>
                  <a:rPr lang="fa-IR" sz="2400" dirty="0" smtClean="0">
                    <a:cs typeface="0 Compset" pitchFamily="2" charset="-78"/>
                  </a:rPr>
                  <a:t>ضریب </a:t>
                </a:r>
                <a:r>
                  <a:rPr lang="fa-IR" sz="2400" dirty="0" smtClean="0">
                    <a:solidFill>
                      <a:schemeClr val="tx2"/>
                    </a:solidFill>
                    <a:cs typeface="0 Compset" pitchFamily="2" charset="-78"/>
                  </a:rPr>
                  <a:t>کوچکتر  از ۴   </a:t>
                </a:r>
                <a:r>
                  <a:rPr lang="fa-IR" sz="2400" dirty="0" smtClean="0">
                    <a:cs typeface="0 Compset" pitchFamily="2" charset="-78"/>
                  </a:rPr>
                  <a:t>برای  </a:t>
                </a:r>
                <a14:m>
                  <m:oMath xmlns:m="http://schemas.openxmlformats.org/officeDocument/2006/math">
                    <m:r>
                      <a:rPr lang="en-US" sz="2400" i="1" smtClean="0">
                        <a:solidFill>
                          <a:schemeClr val="tx2"/>
                        </a:solidFill>
                        <a:latin typeface="Cambria Math"/>
                        <a:ea typeface="Cambria Math"/>
                      </a:rPr>
                      <m:t>𝑓</m:t>
                    </m:r>
                  </m:oMath>
                </a14:m>
                <a:r>
                  <a:rPr lang="fa-IR" sz="2400" dirty="0" smtClean="0">
                    <a:cs typeface="0 Compset" pitchFamily="2" charset="-78"/>
                  </a:rPr>
                  <a:t>   وجود ندارد .  </a:t>
                </a:r>
              </a:p>
              <a:p>
                <a:pPr marL="82296" indent="0" algn="r" rtl="1">
                  <a:buNone/>
                </a:pPr>
                <a:r>
                  <a:rPr lang="fa-IR" sz="2400" dirty="0" smtClean="0">
                    <a:cs typeface="0 Compset" pitchFamily="2" charset="-78"/>
                  </a:rPr>
                  <a:t>3 . </a:t>
                </a:r>
                <a:r>
                  <a:rPr lang="fa-IR" sz="2400" smtClean="0">
                    <a:cs typeface="0 Compset" pitchFamily="2" charset="-78"/>
                  </a:rPr>
                  <a:t>ضرایب زیرلایه ها  </a:t>
                </a:r>
                <a:r>
                  <a:rPr lang="fa-IR" sz="2400" dirty="0" smtClean="0">
                    <a:cs typeface="0 Compset" pitchFamily="2" charset="-78"/>
                  </a:rPr>
                  <a:t>هنگام پُر شدن به صورت زیر است : </a:t>
                </a:r>
              </a:p>
              <a:p>
                <a:pPr marL="82296" indent="0" algn="l">
                  <a:buNone/>
                </a:pPr>
                <a:r>
                  <a:rPr lang="en-US" sz="2400" dirty="0">
                    <a:solidFill>
                      <a:srgbClr val="00B050"/>
                    </a:solidFill>
                    <a:cs typeface="0 Compset" pitchFamily="2" charset="-78"/>
                  </a:rPr>
                  <a:t>n</a:t>
                </a:r>
                <a14:m>
                  <m:oMath xmlns:m="http://schemas.openxmlformats.org/officeDocument/2006/math">
                    <m:r>
                      <a:rPr lang="en-US" sz="2400" i="1">
                        <a:latin typeface="Cambria Math"/>
                      </a:rPr>
                      <m:t>𝑠</m:t>
                    </m:r>
                    <m:r>
                      <a:rPr lang="en-US" sz="2400" i="1">
                        <a:latin typeface="Cambria Math"/>
                        <a:ea typeface="Cambria Math"/>
                      </a:rPr>
                      <m:t>→</m:t>
                    </m:r>
                    <m:r>
                      <a:rPr lang="en-US" sz="2400" b="0" i="1" smtClean="0">
                        <a:solidFill>
                          <a:srgbClr val="00B050"/>
                        </a:solidFill>
                        <a:latin typeface="Cambria Math"/>
                        <a:ea typeface="Cambria Math"/>
                      </a:rPr>
                      <m:t>(</m:t>
                    </m:r>
                    <m:r>
                      <a:rPr lang="en-US" sz="2400" b="0" i="1" smtClean="0">
                        <a:solidFill>
                          <a:srgbClr val="00B050"/>
                        </a:solidFill>
                        <a:latin typeface="Cambria Math"/>
                        <a:ea typeface="Cambria Math"/>
                      </a:rPr>
                      <m:t>𝑛</m:t>
                    </m:r>
                    <m:r>
                      <a:rPr lang="en-US" sz="2400" b="0" i="1" smtClean="0">
                        <a:solidFill>
                          <a:srgbClr val="00B050"/>
                        </a:solidFill>
                        <a:latin typeface="Cambria Math"/>
                        <a:ea typeface="Cambria Math"/>
                      </a:rPr>
                      <m:t>−</m:t>
                    </m:r>
                    <m:r>
                      <a:rPr lang="fa-IR" sz="2400" b="0" i="1" smtClean="0">
                        <a:solidFill>
                          <a:srgbClr val="00B050"/>
                        </a:solidFill>
                        <a:latin typeface="Cambria Math" panose="02040503050406030204" pitchFamily="18" charset="0"/>
                        <a:ea typeface="Cambria Math"/>
                      </a:rPr>
                      <m:t>۲</m:t>
                    </m:r>
                    <m:r>
                      <a:rPr lang="en-US" sz="2400" b="0" i="1" smtClean="0">
                        <a:solidFill>
                          <a:srgbClr val="00B050"/>
                        </a:solidFill>
                        <a:latin typeface="Cambria Math"/>
                        <a:ea typeface="Cambria Math"/>
                      </a:rPr>
                      <m:t>)</m:t>
                    </m:r>
                    <m:r>
                      <a:rPr lang="en-US" sz="2400" i="1">
                        <a:latin typeface="Cambria Math"/>
                        <a:ea typeface="Cambria Math"/>
                      </a:rPr>
                      <m:t>𝑓</m:t>
                    </m:r>
                    <m:r>
                      <a:rPr lang="en-US" sz="2400" i="1">
                        <a:latin typeface="Cambria Math"/>
                        <a:ea typeface="Cambria Math"/>
                      </a:rPr>
                      <m:t>→(</m:t>
                    </m:r>
                    <m:r>
                      <a:rPr lang="en-US" sz="2400" b="0" i="1" smtClean="0">
                        <a:solidFill>
                          <a:srgbClr val="00B050"/>
                        </a:solidFill>
                        <a:latin typeface="Cambria Math"/>
                        <a:ea typeface="Cambria Math"/>
                      </a:rPr>
                      <m:t>𝑛</m:t>
                    </m:r>
                    <m:r>
                      <a:rPr lang="en-US" sz="2400" b="0" i="1" smtClean="0">
                        <a:solidFill>
                          <a:srgbClr val="00B050"/>
                        </a:solidFill>
                        <a:latin typeface="Cambria Math"/>
                        <a:ea typeface="Cambria Math"/>
                      </a:rPr>
                      <m:t>−</m:t>
                    </m:r>
                    <m:r>
                      <a:rPr lang="fa-IR" sz="2400" b="0" i="1" smtClean="0">
                        <a:solidFill>
                          <a:srgbClr val="00B050"/>
                        </a:solidFill>
                        <a:latin typeface="Cambria Math" panose="02040503050406030204" pitchFamily="18" charset="0"/>
                        <a:ea typeface="Cambria Math"/>
                      </a:rPr>
                      <m:t>۱</m:t>
                    </m:r>
                    <m:r>
                      <a:rPr lang="en-US" sz="2400" b="0" i="1" smtClean="0">
                        <a:solidFill>
                          <a:srgbClr val="00B050"/>
                        </a:solidFill>
                        <a:latin typeface="Cambria Math"/>
                        <a:ea typeface="Cambria Math"/>
                      </a:rPr>
                      <m:t>)</m:t>
                    </m:r>
                    <m:r>
                      <a:rPr lang="en-US" sz="2400" i="1">
                        <a:latin typeface="Cambria Math"/>
                        <a:ea typeface="Cambria Math"/>
                      </a:rPr>
                      <m:t>𝑑</m:t>
                    </m:r>
                    <m:r>
                      <a:rPr lang="en-US" sz="2400" i="1">
                        <a:latin typeface="Cambria Math"/>
                        <a:ea typeface="Cambria Math"/>
                      </a:rPr>
                      <m:t>→</m:t>
                    </m:r>
                    <m:r>
                      <a:rPr lang="en-US" sz="2400" b="0" i="1" smtClean="0">
                        <a:solidFill>
                          <a:srgbClr val="00B050"/>
                        </a:solidFill>
                        <a:latin typeface="Cambria Math"/>
                        <a:ea typeface="Cambria Math"/>
                      </a:rPr>
                      <m:t>𝑛</m:t>
                    </m:r>
                    <m:r>
                      <a:rPr lang="en-US" sz="2400" i="1">
                        <a:latin typeface="Cambria Math"/>
                        <a:ea typeface="Cambria Math"/>
                      </a:rPr>
                      <m:t>𝑝</m:t>
                    </m:r>
                  </m:oMath>
                </a14:m>
                <a:r>
                  <a:rPr lang="fa-IR" sz="2400" dirty="0">
                    <a:cs typeface="0 Compset" pitchFamily="2" charset="-78"/>
                  </a:rPr>
                  <a:t> </a:t>
                </a:r>
              </a:p>
              <a:p>
                <a:pPr marL="82296" indent="0" algn="l">
                  <a:buNone/>
                </a:pPr>
                <a:endParaRPr lang="fa-IR" sz="2400" dirty="0" smtClean="0">
                  <a:cs typeface="0 Compset" pitchFamily="2" charset="-78"/>
                </a:endParaRPr>
              </a:p>
              <a:p>
                <a:pPr marL="82296" indent="0" algn="r" rtl="1">
                  <a:buNone/>
                </a:pPr>
                <a:endParaRPr lang="en-US" sz="24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a:stretch>
              </a:blipFill>
            </p:spPr>
            <p:txBody>
              <a:bodyPr/>
              <a:lstStyle/>
              <a:p>
                <a:r>
                  <a:rPr lang="en-US">
                    <a:noFill/>
                  </a:rPr>
                  <a:t> </a:t>
                </a:r>
              </a:p>
            </p:txBody>
          </p:sp>
        </mc:Fallback>
      </mc:AlternateContent>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chor="t">
            <a:normAutofit/>
          </a:bodyPr>
          <a:lstStyle/>
          <a:p>
            <a:pPr algn="ctr" rtl="1"/>
            <a:r>
              <a:rPr lang="fa-IR" sz="2800" b="1" dirty="0" smtClean="0">
                <a:solidFill>
                  <a:schemeClr val="tx1"/>
                </a:solidFill>
                <a:effectLst/>
                <a:cs typeface="0 Compset" pitchFamily="2" charset="-78"/>
              </a:rPr>
              <a:t/>
            </a:r>
            <a:br>
              <a:rPr lang="fa-IR" sz="2800" b="1" dirty="0" smtClean="0">
                <a:solidFill>
                  <a:schemeClr val="tx1"/>
                </a:solidFill>
                <a:effectLst/>
                <a:cs typeface="0 Compset" pitchFamily="2" charset="-78"/>
              </a:rPr>
            </a:br>
            <a:r>
              <a:rPr lang="fa-IR" sz="2800" dirty="0" smtClean="0">
                <a:solidFill>
                  <a:schemeClr val="tx1"/>
                </a:solidFill>
                <a:effectLst/>
                <a:cs typeface="0 Compset" pitchFamily="2" charset="-78"/>
              </a:rPr>
              <a:t>چند نکته برای نوشتن آرایش الکترونی یک عنصر</a:t>
            </a:r>
            <a:endParaRPr lang="en-US" sz="2400" dirty="0">
              <a:solidFill>
                <a:schemeClr val="tx1"/>
              </a:solidFill>
              <a:effectLst/>
              <a:cs typeface="0 Compset" pitchFamily="2" charset="-78"/>
            </a:endParaRPr>
          </a:p>
        </p:txBody>
      </p:sp>
    </p:spTree>
    <p:extLst>
      <p:ext uri="{BB962C8B-B14F-4D97-AF65-F5344CB8AC3E}">
        <p14:creationId xmlns:p14="http://schemas.microsoft.com/office/powerpoint/2010/main" val="2231831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additive="base">
                                        <p:cTn id="12"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
                                            <p:txEl>
                                              <p:pRg st="8" end="8"/>
                                            </p:txEl>
                                          </p:spTgt>
                                        </p:tgtEl>
                                        <p:attrNameLst>
                                          <p:attrName>style.visibility</p:attrName>
                                        </p:attrNameLst>
                                      </p:cBhvr>
                                      <p:to>
                                        <p:strVal val="visible"/>
                                      </p:to>
                                    </p:set>
                                    <p:anim calcmode="lin" valueType="num">
                                      <p:cBhvr additive="base">
                                        <p:cTn id="6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
                                            <p:txEl>
                                              <p:pRg st="9" end="9"/>
                                            </p:txEl>
                                          </p:spTgt>
                                        </p:tgtEl>
                                        <p:attrNameLst>
                                          <p:attrName>style.visibility</p:attrName>
                                        </p:attrNameLst>
                                      </p:cBhvr>
                                      <p:to>
                                        <p:strVal val="visible"/>
                                      </p:to>
                                    </p:set>
                                    <p:anim calcmode="lin" valueType="num">
                                      <p:cBhvr additive="base">
                                        <p:cTn id="66"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82296" indent="0">
              <a:buNone/>
            </a:pPr>
            <a:endParaRPr lang="en-US" dirty="0"/>
          </a:p>
        </p:txBody>
      </p:sp>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000" dirty="0" smtClean="0">
                <a:solidFill>
                  <a:schemeClr val="tx1"/>
                </a:solidFill>
                <a:effectLst/>
                <a:cs typeface="0 Compset" pitchFamily="2" charset="-78"/>
              </a:rPr>
              <a:t> با توجه به موارد گفته شده ،ترتیب پُر شدن زیرلایه ها از ابتدا تا </a:t>
            </a:r>
            <a:r>
              <a:rPr lang="en-US" sz="2000" dirty="0" smtClean="0">
                <a:solidFill>
                  <a:schemeClr val="tx1"/>
                </a:solidFill>
                <a:effectLst/>
                <a:cs typeface="0 Compset" pitchFamily="2" charset="-78"/>
              </a:rPr>
              <a:t>p</a:t>
            </a:r>
            <a:r>
              <a:rPr lang="fa-IR" sz="2000" dirty="0" smtClean="0">
                <a:solidFill>
                  <a:schemeClr val="tx1"/>
                </a:solidFill>
                <a:effectLst/>
                <a:cs typeface="0 Compset" pitchFamily="2" charset="-78"/>
              </a:rPr>
              <a:t>۷ را به طور کامل بنویسید.</a:t>
            </a:r>
            <a:endParaRPr lang="en-US" sz="2000" dirty="0">
              <a:solidFill>
                <a:schemeClr val="tx1"/>
              </a:solidFill>
              <a:effectLst/>
              <a:cs typeface="0 Compset" pitchFamily="2" charset="-78"/>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6048" y="1604962"/>
            <a:ext cx="7232318" cy="604838"/>
          </a:xfrm>
          <a:prstGeom prst="rect">
            <a:avLst/>
          </a:prstGeom>
          <a:ln/>
        </p:spPr>
        <p:style>
          <a:lnRef idx="1">
            <a:schemeClr val="accent6"/>
          </a:lnRef>
          <a:fillRef idx="2">
            <a:schemeClr val="accent6"/>
          </a:fillRef>
          <a:effectRef idx="1">
            <a:schemeClr val="accent6"/>
          </a:effectRef>
          <a:fontRef idx="minor">
            <a:schemeClr val="dk1"/>
          </a:fontRef>
        </p:style>
      </p:pic>
      <p:sp>
        <p:nvSpPr>
          <p:cNvPr id="9" name="Title 1"/>
          <p:cNvSpPr txBox="1">
            <a:spLocks/>
          </p:cNvSpPr>
          <p:nvPr/>
        </p:nvSpPr>
        <p:spPr>
          <a:xfrm>
            <a:off x="1435609" y="2311400"/>
            <a:ext cx="7498080" cy="1193800"/>
          </a:xfrm>
          <a:prstGeom prst="rect">
            <a:avLst/>
          </a:prstGeom>
        </p:spPr>
        <p:style>
          <a:lnRef idx="1">
            <a:schemeClr val="accent6"/>
          </a:lnRef>
          <a:fillRef idx="2">
            <a:schemeClr val="accent6"/>
          </a:fillRef>
          <a:effectRef idx="1">
            <a:schemeClr val="accent6"/>
          </a:effectRef>
          <a:fontRef idx="minor">
            <a:schemeClr val="dk1"/>
          </a:fontRef>
        </p:style>
        <p:txBody>
          <a:bodyPr anchor="ctr">
            <a:norm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r" rtl="1"/>
            <a:r>
              <a:rPr lang="fa-IR" sz="2100" dirty="0" smtClean="0">
                <a:solidFill>
                  <a:schemeClr val="tx1"/>
                </a:solidFill>
                <a:effectLst/>
                <a:cs typeface="0 Compset" pitchFamily="2" charset="-78"/>
              </a:rPr>
              <a:t>گنجایش الکترونی هر زیرلایه را مشخص کنید.</a:t>
            </a:r>
            <a:endParaRPr lang="en-US" sz="2100" dirty="0">
              <a:solidFill>
                <a:schemeClr val="tx1"/>
              </a:solidFill>
              <a:effectLst/>
              <a:cs typeface="0 Compset" pitchFamily="2" charset="-78"/>
            </a:endParaRP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604074"/>
            <a:ext cx="7365200" cy="510726"/>
          </a:xfrm>
          <a:prstGeom prst="rect">
            <a:avLst/>
          </a:prstGeom>
          <a:ln/>
        </p:spPr>
        <p:style>
          <a:lnRef idx="1">
            <a:schemeClr val="accent6"/>
          </a:lnRef>
          <a:fillRef idx="2">
            <a:schemeClr val="accent6"/>
          </a:fillRef>
          <a:effectRef idx="1">
            <a:schemeClr val="accent6"/>
          </a:effectRef>
          <a:fontRef idx="minor">
            <a:schemeClr val="dk1"/>
          </a:fontRef>
        </p:style>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214" y="5591938"/>
            <a:ext cx="7313986" cy="732662"/>
          </a:xfrm>
          <a:prstGeom prst="rect">
            <a:avLst/>
          </a:prstGeom>
          <a:ln/>
        </p:spPr>
        <p:style>
          <a:lnRef idx="2">
            <a:schemeClr val="accent6">
              <a:shade val="50000"/>
            </a:schemeClr>
          </a:lnRef>
          <a:fillRef idx="1">
            <a:schemeClr val="accent6"/>
          </a:fillRef>
          <a:effectRef idx="0">
            <a:schemeClr val="accent6"/>
          </a:effectRef>
          <a:fontRef idx="minor">
            <a:schemeClr val="lt1"/>
          </a:fontRef>
        </p:style>
      </p:pic>
      <mc:AlternateContent xmlns:mc="http://schemas.openxmlformats.org/markup-compatibility/2006" xmlns:a14="http://schemas.microsoft.com/office/drawing/2010/main">
        <mc:Choice Requires="a14">
          <p:sp>
            <p:nvSpPr>
              <p:cNvPr id="10" name="Title 1"/>
              <p:cNvSpPr txBox="1">
                <a:spLocks/>
              </p:cNvSpPr>
              <p:nvPr/>
            </p:nvSpPr>
            <p:spPr>
              <a:xfrm>
                <a:off x="1435607" y="4267200"/>
                <a:ext cx="7498081" cy="1143000"/>
              </a:xfrm>
              <a:prstGeom prst="rect">
                <a:avLst/>
              </a:prstGeom>
            </p:spPr>
            <p:style>
              <a:lnRef idx="1">
                <a:schemeClr val="accent6"/>
              </a:lnRef>
              <a:fillRef idx="2">
                <a:schemeClr val="accent6"/>
              </a:fillRef>
              <a:effectRef idx="1">
                <a:schemeClr val="accent6"/>
              </a:effectRef>
              <a:fontRef idx="minor">
                <a:schemeClr val="dk1"/>
              </a:fontRef>
            </p:style>
            <p:txBody>
              <a:bodyPr anchor="ctr">
                <a:norm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r" rtl="1"/>
                <a:r>
                  <a:rPr lang="fa-IR" sz="2100" dirty="0" smtClean="0">
                    <a:solidFill>
                      <a:schemeClr val="tx1"/>
                    </a:solidFill>
                    <a:effectLst/>
                    <a:cs typeface="0 Compset" pitchFamily="2" charset="-78"/>
                  </a:rPr>
                  <a:t>ترتیب پر شدن زیرلایه ها درعنصری مانند </a:t>
                </a:r>
                <a14:m>
                  <m:oMath xmlns:m="http://schemas.openxmlformats.org/officeDocument/2006/math">
                    <m:r>
                      <a:rPr lang="fa-IR" sz="2100" b="0" i="1" smtClean="0">
                        <a:solidFill>
                          <a:schemeClr val="tx1"/>
                        </a:solidFill>
                        <a:effectLst/>
                        <a:latin typeface="Cambria Math" panose="02040503050406030204" pitchFamily="18" charset="0"/>
                        <a:cs typeface="0 Compset" pitchFamily="2" charset="-78"/>
                      </a:rPr>
                      <m:t>۵۵</m:t>
                    </m:r>
                    <m:r>
                      <a:rPr lang="en-US" sz="2100" b="0" i="1" smtClean="0">
                        <a:solidFill>
                          <a:schemeClr val="tx1"/>
                        </a:solidFill>
                        <a:effectLst/>
                        <a:latin typeface="Cambria Math" panose="02040503050406030204" pitchFamily="18" charset="0"/>
                        <a:cs typeface="0 Compset" pitchFamily="2" charset="-78"/>
                      </a:rPr>
                      <m:t>𝐶𝑠</m:t>
                    </m:r>
                  </m:oMath>
                </a14:m>
                <a:r>
                  <a:rPr lang="fa-IR" sz="2100" dirty="0" smtClean="0">
                    <a:solidFill>
                      <a:schemeClr val="tx1"/>
                    </a:solidFill>
                    <a:effectLst/>
                    <a:cs typeface="0 Compset" pitchFamily="2" charset="-78"/>
                  </a:rPr>
                  <a:t> را بنویسید.</a:t>
                </a:r>
                <a:endParaRPr lang="en-US" sz="2100" dirty="0">
                  <a:solidFill>
                    <a:schemeClr val="tx1"/>
                  </a:solidFill>
                  <a:effectLst/>
                  <a:cs typeface="0 Compset" pitchFamily="2" charset="-78"/>
                </a:endParaRPr>
              </a:p>
            </p:txBody>
          </p:sp>
        </mc:Choice>
        <mc:Fallback xmlns="">
          <p:sp>
            <p:nvSpPr>
              <p:cNvPr id="10" name="Title 1"/>
              <p:cNvSpPr txBox="1">
                <a:spLocks noRot="1" noChangeAspect="1" noMove="1" noResize="1" noEditPoints="1" noAdjustHandles="1" noChangeArrowheads="1" noChangeShapeType="1" noTextEdit="1"/>
              </p:cNvSpPr>
              <p:nvPr/>
            </p:nvSpPr>
            <p:spPr>
              <a:xfrm>
                <a:off x="1435607" y="4267200"/>
                <a:ext cx="7498081" cy="1143000"/>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734146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circle(in)">
                                      <p:cBhvr>
                                        <p:cTn id="12" dur="20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076"/>
                                        </p:tgtEl>
                                        <p:attrNameLst>
                                          <p:attrName>style.visibility</p:attrName>
                                        </p:attrNameLst>
                                      </p:cBhvr>
                                      <p:to>
                                        <p:strVal val="visible"/>
                                      </p:to>
                                    </p:set>
                                    <p:animEffect transition="in" filter="wheel(1)">
                                      <p:cBhvr>
                                        <p:cTn id="22" dur="2000"/>
                                        <p:tgtEl>
                                          <p:spTgt spid="307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3077"/>
                                        </p:tgtEl>
                                        <p:attrNameLst>
                                          <p:attrName>style.visibility</p:attrName>
                                        </p:attrNameLst>
                                      </p:cBhvr>
                                      <p:to>
                                        <p:strVal val="visible"/>
                                      </p:to>
                                    </p:set>
                                    <p:animEffect transition="in" filter="wheel(1)">
                                      <p:cBhvr>
                                        <p:cTn id="32" dur="20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r" rtl="1"/>
            <a:r>
              <a:rPr lang="fa-IR" sz="2800" b="1" dirty="0" smtClean="0">
                <a:solidFill>
                  <a:schemeClr val="tx1"/>
                </a:solidFill>
                <a:effectLst/>
                <a:cs typeface="0 Compset" pitchFamily="2" charset="-78"/>
              </a:rPr>
              <a:t>به نظر شما چه رابطه ای بین طول موج و فرکانس وجود دارد ؟</a:t>
            </a:r>
            <a:br>
              <a:rPr lang="fa-IR" sz="2800" b="1" dirty="0" smtClean="0">
                <a:solidFill>
                  <a:schemeClr val="tx1"/>
                </a:solidFill>
                <a:effectLst/>
                <a:cs typeface="0 Compset" pitchFamily="2" charset="-78"/>
              </a:rPr>
            </a:br>
            <a:r>
              <a:rPr lang="fa-IR" sz="2800" b="1" dirty="0" smtClean="0">
                <a:solidFill>
                  <a:schemeClr val="tx1"/>
                </a:solidFill>
                <a:effectLst/>
                <a:cs typeface="0 Compset" pitchFamily="2" charset="-78"/>
              </a:rPr>
              <a:t>می دانیم موج ناقل انرژی است . رابطۀ بین فرکانس و انرژی چیست؟</a:t>
            </a:r>
            <a:endParaRPr lang="en-US" sz="2800" b="1" dirty="0">
              <a:solidFill>
                <a:schemeClr val="tx1"/>
              </a:solidFill>
              <a:effectLst/>
              <a:cs typeface="0 Compset" pitchFamily="2" charset="-78"/>
            </a:endParaRPr>
          </a:p>
        </p:txBody>
      </p:sp>
      <p:sp>
        <p:nvSpPr>
          <p:cNvPr id="3" name="Content Placeholder 2"/>
          <p:cNvSpPr>
            <a:spLocks noGrp="1"/>
          </p:cNvSpPr>
          <p:nvPr>
            <p:ph idx="1"/>
          </p:nvPr>
        </p:nvSpPr>
        <p:spPr/>
        <p:txBody>
          <a:bodyPr/>
          <a:lstStyle/>
          <a:p>
            <a:pPr marL="82296" indent="0">
              <a:buNone/>
            </a:pP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1600200"/>
            <a:ext cx="3092009"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41661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400" b="1" dirty="0" smtClean="0">
                    <a:solidFill>
                      <a:schemeClr val="tx1"/>
                    </a:solidFill>
                    <a:effectLst/>
                    <a:cs typeface="0 Compset" pitchFamily="2" charset="-78"/>
                  </a:rPr>
                  <a:t/>
                </a:r>
                <a:br>
                  <a:rPr lang="fa-IR" sz="2400" b="1" dirty="0" smtClean="0">
                    <a:solidFill>
                      <a:schemeClr val="tx1"/>
                    </a:solidFill>
                    <a:effectLst/>
                    <a:cs typeface="0 Compset" pitchFamily="2" charset="-78"/>
                  </a:rPr>
                </a:br>
                <a:r>
                  <a:rPr lang="fa-IR" sz="2400" dirty="0" smtClean="0">
                    <a:solidFill>
                      <a:schemeClr val="tx1"/>
                    </a:solidFill>
                    <a:effectLst/>
                    <a:cs typeface="0 Compset" pitchFamily="2" charset="-78"/>
                  </a:rPr>
                  <a:t>اما آرایش الکترونی با ترتیب پر شدن متفاوت است !</a:t>
                </a:r>
                <a:r>
                  <a:rPr lang="fa-IR" sz="2400" b="1" dirty="0" smtClean="0">
                    <a:solidFill>
                      <a:schemeClr val="tx1"/>
                    </a:solidFill>
                    <a:effectLst/>
                    <a:cs typeface="0 Compset" pitchFamily="2" charset="-78"/>
                  </a:rPr>
                  <a:t/>
                </a:r>
                <a:br>
                  <a:rPr lang="fa-IR" sz="2400" b="1" dirty="0" smtClean="0">
                    <a:solidFill>
                      <a:schemeClr val="tx1"/>
                    </a:solidFill>
                    <a:effectLst/>
                    <a:cs typeface="0 Compset" pitchFamily="2" charset="-78"/>
                  </a:rPr>
                </a:br>
                <a:r>
                  <a:rPr lang="fa-IR" sz="2400" dirty="0" smtClean="0">
                    <a:solidFill>
                      <a:schemeClr val="tx1"/>
                    </a:solidFill>
                    <a:effectLst/>
                    <a:cs typeface="0 Compset" pitchFamily="2" charset="-78"/>
                  </a:rPr>
                  <a:t>به این تفاوت در اتم  </a:t>
                </a:r>
                <a14:m>
                  <m:oMath xmlns:m="http://schemas.openxmlformats.org/officeDocument/2006/math">
                    <m:r>
                      <a:rPr lang="fa-IR" sz="2400" i="1" smtClean="0">
                        <a:solidFill>
                          <a:schemeClr val="tx2"/>
                        </a:solidFill>
                        <a:effectLst/>
                        <a:latin typeface="Cambria Math" panose="02040503050406030204" pitchFamily="18" charset="0"/>
                        <a:cs typeface="0 Compset" pitchFamily="2" charset="-78"/>
                      </a:rPr>
                      <m:t>۵۵</m:t>
                    </m:r>
                    <m:r>
                      <a:rPr lang="en-US" sz="2400" i="1">
                        <a:solidFill>
                          <a:schemeClr val="tx2"/>
                        </a:solidFill>
                        <a:effectLst/>
                        <a:latin typeface="Cambria Math" panose="02040503050406030204" pitchFamily="18" charset="0"/>
                        <a:cs typeface="0 Compset" pitchFamily="2" charset="-78"/>
                      </a:rPr>
                      <m:t>𝐶𝑠</m:t>
                    </m:r>
                  </m:oMath>
                </a14:m>
                <a:r>
                  <a:rPr lang="fa-IR" sz="2400" dirty="0" smtClean="0">
                    <a:solidFill>
                      <a:schemeClr val="tx2"/>
                    </a:solidFill>
                    <a:effectLst/>
                    <a:cs typeface="0 Compset" pitchFamily="2" charset="-78"/>
                  </a:rPr>
                  <a:t>  </a:t>
                </a:r>
                <a:r>
                  <a:rPr lang="fa-IR" sz="2400" dirty="0" smtClean="0">
                    <a:solidFill>
                      <a:schemeClr val="tx1"/>
                    </a:solidFill>
                    <a:effectLst/>
                    <a:cs typeface="0 Compset" pitchFamily="2" charset="-78"/>
                  </a:rPr>
                  <a:t>توجه کنید .</a:t>
                </a:r>
                <a:r>
                  <a:rPr lang="fa-IR" sz="2400" b="1" dirty="0" smtClean="0">
                    <a:solidFill>
                      <a:schemeClr val="tx1"/>
                    </a:solidFill>
                    <a:effectLst/>
                    <a:cs typeface="0 Compset" pitchFamily="2" charset="-78"/>
                  </a:rPr>
                  <a:t/>
                </a:r>
                <a:br>
                  <a:rPr lang="fa-IR" sz="2400" b="1" dirty="0" smtClean="0">
                    <a:solidFill>
                      <a:schemeClr val="tx1"/>
                    </a:solidFill>
                    <a:effectLst/>
                    <a:cs typeface="0 Compset" pitchFamily="2" charset="-78"/>
                  </a:rPr>
                </a:br>
                <a:endParaRPr lang="en-US" sz="2400" b="1" dirty="0">
                  <a:solidFill>
                    <a:schemeClr val="tx1"/>
                  </a:solidFill>
                  <a:effectLst/>
                  <a:cs typeface="0 Compset" pitchFamily="2" charset="-78"/>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US">
                    <a:noFill/>
                  </a:rPr>
                  <a:t> </a:t>
                </a:r>
              </a:p>
            </p:txBody>
          </p:sp>
        </mc:Fallback>
      </mc:AlternateContent>
      <p:sp>
        <p:nvSpPr>
          <p:cNvPr id="3" name="Content Placeholder 2"/>
          <p:cNvSpPr>
            <a:spLocks noGrp="1"/>
          </p:cNvSpPr>
          <p:nvPr>
            <p:ph idx="1"/>
          </p:nvPr>
        </p:nvSpPr>
        <p:spPr/>
        <p:txBody>
          <a:bodyPr/>
          <a:lstStyle/>
          <a:p>
            <a:pPr marL="82296" indent="0">
              <a:buNone/>
            </a:pPr>
            <a:endParaRPr lang="fa-IR" dirty="0" smtClean="0"/>
          </a:p>
          <a:p>
            <a:pPr marL="82296" indent="0">
              <a:buNone/>
            </a:pPr>
            <a:endParaRPr lang="fa-IR" dirty="0"/>
          </a:p>
          <a:p>
            <a:pPr marL="82296" indent="0">
              <a:buNone/>
            </a:pPr>
            <a:endParaRPr lang="fa-IR" dirty="0" smtClean="0"/>
          </a:p>
          <a:p>
            <a:pPr marL="82296" indent="0">
              <a:buNone/>
            </a:pPr>
            <a:endParaRPr lang="fa-IR" dirty="0"/>
          </a:p>
          <a:p>
            <a:pPr marL="82296" indent="0">
              <a:buNone/>
            </a:pPr>
            <a:endParaRPr lang="fa-IR" dirty="0" smtClean="0"/>
          </a:p>
          <a:p>
            <a:pPr marL="82296" indent="0">
              <a:buNone/>
            </a:pPr>
            <a:endParaRPr lang="fa-IR" dirty="0"/>
          </a:p>
          <a:p>
            <a:pPr marL="82296" indent="0" algn="r" rtl="1">
              <a:buNone/>
            </a:pPr>
            <a:r>
              <a:rPr lang="fa-IR" sz="2800" dirty="0" smtClean="0">
                <a:solidFill>
                  <a:schemeClr val="tx2"/>
                </a:solidFill>
              </a:rPr>
              <a:t>تفاوت این دو مورد در چیست ؟</a:t>
            </a:r>
            <a:endParaRPr lang="en-US" sz="2800" dirty="0">
              <a:solidFill>
                <a:schemeClr val="tx2"/>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286000"/>
            <a:ext cx="7391400" cy="653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4726" y="3962400"/>
            <a:ext cx="7384473" cy="607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7801" y="1600200"/>
            <a:ext cx="4286135" cy="446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6183" y="3200400"/>
            <a:ext cx="2381137" cy="382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971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wipe(right)">
                                      <p:cBhvr>
                                        <p:cTn id="12" dur="5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wipe(left)">
                                      <p:cBhvr>
                                        <p:cTn id="17" dur="500"/>
                                        <p:tgtEl>
                                          <p:spTgt spid="61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wipe(right)">
                                      <p:cBhvr>
                                        <p:cTn id="22" dur="500"/>
                                        <p:tgtEl>
                                          <p:spTgt spid="614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147"/>
                                        </p:tgtEl>
                                        <p:attrNameLst>
                                          <p:attrName>style.visibility</p:attrName>
                                        </p:attrNameLst>
                                      </p:cBhvr>
                                      <p:to>
                                        <p:strVal val="visible"/>
                                      </p:to>
                                    </p:set>
                                    <p:animEffect transition="in" filter="wipe(left)">
                                      <p:cBhvr>
                                        <p:cTn id="27" dur="500"/>
                                        <p:tgtEl>
                                          <p:spTgt spid="614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p:cTn id="32"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dirty="0" smtClean="0">
                <a:solidFill>
                  <a:schemeClr val="tx1"/>
                </a:solidFill>
                <a:effectLst/>
                <a:cs typeface="0 Compset" pitchFamily="2" charset="-78"/>
              </a:rPr>
              <a:t>راه دیگر برای نوشتن آرایش الکترونی ، روشی به نام </a:t>
            </a:r>
            <a:r>
              <a:rPr lang="fa-IR" sz="2800" dirty="0" smtClean="0">
                <a:solidFill>
                  <a:srgbClr val="00B050"/>
                </a:solidFill>
                <a:effectLst/>
                <a:cs typeface="0 Compset" pitchFamily="2" charset="-78"/>
              </a:rPr>
              <a:t>روش فشرده </a:t>
            </a:r>
            <a:r>
              <a:rPr lang="fa-IR" sz="2800" dirty="0" smtClean="0">
                <a:solidFill>
                  <a:schemeClr val="tx1"/>
                </a:solidFill>
                <a:effectLst/>
                <a:cs typeface="0 Compset" pitchFamily="2" charset="-78"/>
              </a:rPr>
              <a:t>است :</a:t>
            </a:r>
            <a:endParaRPr lang="en-US" sz="2800" dirty="0">
              <a:solidFill>
                <a:schemeClr val="tx1"/>
              </a:solidFill>
              <a:effectLst/>
              <a:cs typeface="0 Compset" pitchFamily="2" charset="-78"/>
            </a:endParaRPr>
          </a:p>
        </p:txBody>
      </p:sp>
      <p:pic>
        <p:nvPicPr>
          <p:cNvPr id="8" name="Content Placeholder 7"/>
          <p:cNvPicPr>
            <a:picLocks noGrp="1" noChangeAspect="1"/>
          </p:cNvPicPr>
          <p:nvPr>
            <p:ph idx="1"/>
          </p:nvPr>
        </p:nvPicPr>
        <p:blipFill>
          <a:blip r:embed="rId2"/>
          <a:stretch>
            <a:fillRect/>
          </a:stretch>
        </p:blipFill>
        <p:spPr>
          <a:xfrm>
            <a:off x="4191000" y="4644799"/>
            <a:ext cx="1065111" cy="460601"/>
          </a:xfrm>
          <a:prstGeom prst="rect">
            <a:avLst/>
          </a:prstGeom>
        </p:spPr>
      </p:pic>
      <p:pic>
        <p:nvPicPr>
          <p:cNvPr id="10" name="Picture 9"/>
          <p:cNvPicPr>
            <a:picLocks noChangeAspect="1"/>
          </p:cNvPicPr>
          <p:nvPr/>
        </p:nvPicPr>
        <p:blipFill>
          <a:blip r:embed="rId3"/>
          <a:stretch>
            <a:fillRect/>
          </a:stretch>
        </p:blipFill>
        <p:spPr>
          <a:xfrm>
            <a:off x="4038600" y="5394584"/>
            <a:ext cx="2916569" cy="549016"/>
          </a:xfrm>
          <a:prstGeom prst="rect">
            <a:avLst/>
          </a:prstGeom>
        </p:spPr>
      </p:pic>
      <p:pic>
        <p:nvPicPr>
          <p:cNvPr id="13" name="Picture 12"/>
          <p:cNvPicPr>
            <a:picLocks noChangeAspect="1"/>
          </p:cNvPicPr>
          <p:nvPr/>
        </p:nvPicPr>
        <p:blipFill>
          <a:blip r:embed="rId4"/>
          <a:stretch>
            <a:fillRect/>
          </a:stretch>
        </p:blipFill>
        <p:spPr>
          <a:xfrm>
            <a:off x="2066925" y="1662771"/>
            <a:ext cx="6734175" cy="962025"/>
          </a:xfrm>
          <a:prstGeom prst="rect">
            <a:avLst/>
          </a:prstGeom>
        </p:spPr>
      </p:pic>
      <p:pic>
        <p:nvPicPr>
          <p:cNvPr id="15" name="Picture 14"/>
          <p:cNvPicPr>
            <a:picLocks noChangeAspect="1"/>
          </p:cNvPicPr>
          <p:nvPr/>
        </p:nvPicPr>
        <p:blipFill>
          <a:blip r:embed="rId5"/>
          <a:stretch>
            <a:fillRect/>
          </a:stretch>
        </p:blipFill>
        <p:spPr>
          <a:xfrm>
            <a:off x="1484185" y="2788859"/>
            <a:ext cx="7400925" cy="1076325"/>
          </a:xfrm>
          <a:prstGeom prst="rect">
            <a:avLst/>
          </a:prstGeom>
        </p:spPr>
      </p:pic>
      <p:pic>
        <p:nvPicPr>
          <p:cNvPr id="16" name="Picture 15"/>
          <p:cNvPicPr>
            <a:picLocks noChangeAspect="1"/>
          </p:cNvPicPr>
          <p:nvPr/>
        </p:nvPicPr>
        <p:blipFill>
          <a:blip r:embed="rId6"/>
          <a:stretch>
            <a:fillRect/>
          </a:stretch>
        </p:blipFill>
        <p:spPr>
          <a:xfrm>
            <a:off x="3371850" y="4204932"/>
            <a:ext cx="5429250" cy="295275"/>
          </a:xfrm>
          <a:prstGeom prst="rect">
            <a:avLst/>
          </a:prstGeom>
        </p:spPr>
      </p:pic>
    </p:spTree>
    <p:extLst>
      <p:ext uri="{BB962C8B-B14F-4D97-AF65-F5344CB8AC3E}">
        <p14:creationId xmlns:p14="http://schemas.microsoft.com/office/powerpoint/2010/main" val="29648171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200" dirty="0" smtClean="0">
                <a:solidFill>
                  <a:schemeClr val="tx1"/>
                </a:solidFill>
                <a:effectLst/>
                <a:cs typeface="0 Compset" pitchFamily="2" charset="-78"/>
              </a:rPr>
              <a:t>برای آن که گروه و دورٖۀ یک اتم را از روی آرایش الکترونی آن تشخیص دهیم،به روش زیر عمل می کنیم.</a:t>
            </a:r>
            <a:endParaRPr lang="en-US" sz="2200" dirty="0">
              <a:solidFill>
                <a:schemeClr val="tx1"/>
              </a:solidFill>
              <a:effectLst/>
              <a:cs typeface="0 Compset" pitchFamily="2" charset="-78"/>
            </a:endParaRPr>
          </a:p>
        </p:txBody>
      </p:sp>
      <p:pic>
        <p:nvPicPr>
          <p:cNvPr id="8" name="Picture 7"/>
          <p:cNvPicPr>
            <a:picLocks noChangeAspect="1"/>
          </p:cNvPicPr>
          <p:nvPr/>
        </p:nvPicPr>
        <p:blipFill>
          <a:blip r:embed="rId2"/>
          <a:stretch>
            <a:fillRect/>
          </a:stretch>
        </p:blipFill>
        <p:spPr>
          <a:xfrm>
            <a:off x="2933700" y="2318590"/>
            <a:ext cx="2095500" cy="1847850"/>
          </a:xfrm>
          <a:prstGeom prst="rect">
            <a:avLst/>
          </a:prstGeom>
        </p:spPr>
      </p:pic>
      <p:pic>
        <p:nvPicPr>
          <p:cNvPr id="9" name="Picture 8"/>
          <p:cNvPicPr>
            <a:picLocks noChangeAspect="1"/>
          </p:cNvPicPr>
          <p:nvPr/>
        </p:nvPicPr>
        <p:blipFill>
          <a:blip r:embed="rId3"/>
          <a:stretch>
            <a:fillRect/>
          </a:stretch>
        </p:blipFill>
        <p:spPr>
          <a:xfrm>
            <a:off x="2971800" y="4229100"/>
            <a:ext cx="2095500" cy="876300"/>
          </a:xfrm>
          <a:prstGeom prst="rect">
            <a:avLst/>
          </a:prstGeom>
        </p:spPr>
      </p:pic>
      <p:pic>
        <p:nvPicPr>
          <p:cNvPr id="10" name="Picture 9"/>
          <p:cNvPicPr>
            <a:picLocks noChangeAspect="1"/>
          </p:cNvPicPr>
          <p:nvPr/>
        </p:nvPicPr>
        <p:blipFill>
          <a:blip r:embed="rId4"/>
          <a:stretch>
            <a:fillRect/>
          </a:stretch>
        </p:blipFill>
        <p:spPr>
          <a:xfrm>
            <a:off x="4953000" y="2352675"/>
            <a:ext cx="4124325" cy="1838325"/>
          </a:xfrm>
          <a:prstGeom prst="rect">
            <a:avLst/>
          </a:prstGeom>
        </p:spPr>
      </p:pic>
      <p:pic>
        <p:nvPicPr>
          <p:cNvPr id="13" name="Picture 12"/>
          <p:cNvPicPr>
            <a:picLocks noChangeAspect="1"/>
          </p:cNvPicPr>
          <p:nvPr/>
        </p:nvPicPr>
        <p:blipFill>
          <a:blip r:embed="rId5"/>
          <a:stretch>
            <a:fillRect/>
          </a:stretch>
        </p:blipFill>
        <p:spPr>
          <a:xfrm>
            <a:off x="1621382" y="2286000"/>
            <a:ext cx="1343025" cy="2733675"/>
          </a:xfrm>
          <a:prstGeom prst="rect">
            <a:avLst/>
          </a:prstGeom>
        </p:spPr>
      </p:pic>
      <p:pic>
        <p:nvPicPr>
          <p:cNvPr id="15" name="Picture 14"/>
          <p:cNvPicPr>
            <a:picLocks noChangeAspect="1"/>
          </p:cNvPicPr>
          <p:nvPr/>
        </p:nvPicPr>
        <p:blipFill>
          <a:blip r:embed="rId6"/>
          <a:stretch>
            <a:fillRect/>
          </a:stretch>
        </p:blipFill>
        <p:spPr>
          <a:xfrm>
            <a:off x="4953000" y="4138601"/>
            <a:ext cx="4114800" cy="990600"/>
          </a:xfrm>
          <a:prstGeom prst="rect">
            <a:avLst/>
          </a:prstGeom>
        </p:spPr>
      </p:pic>
    </p:spTree>
    <p:extLst>
      <p:ext uri="{BB962C8B-B14F-4D97-AF65-F5344CB8AC3E}">
        <p14:creationId xmlns:p14="http://schemas.microsoft.com/office/powerpoint/2010/main" val="3608998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200" dirty="0" smtClean="0">
                <a:solidFill>
                  <a:schemeClr val="tx1"/>
                </a:solidFill>
                <a:effectLst/>
                <a:cs typeface="0 Compset" pitchFamily="2" charset="-78"/>
              </a:rPr>
              <a:t>هنگام نوشتن آرایش الکترونی اتم به صورت فشرده ، بخش گسترده،</a:t>
            </a:r>
            <a:r>
              <a:rPr lang="fa-IR" sz="2200" dirty="0" smtClean="0">
                <a:solidFill>
                  <a:srgbClr val="00B050"/>
                </a:solidFill>
                <a:effectLst/>
                <a:cs typeface="0 Compset" pitchFamily="2" charset="-78"/>
              </a:rPr>
              <a:t> </a:t>
            </a:r>
            <a:r>
              <a:rPr lang="fa-IR" sz="2200" dirty="0" smtClean="0">
                <a:solidFill>
                  <a:schemeClr val="tx2">
                    <a:lumMod val="50000"/>
                  </a:schemeClr>
                </a:solidFill>
                <a:effectLst/>
                <a:cs typeface="0 Compset" pitchFamily="2" charset="-78"/>
              </a:rPr>
              <a:t>لایۀ ظرفیت </a:t>
            </a:r>
            <a:r>
              <a:rPr lang="fa-IR" sz="2200" dirty="0" smtClean="0">
                <a:solidFill>
                  <a:schemeClr val="tx1"/>
                </a:solidFill>
                <a:effectLst/>
                <a:cs typeface="0 Compset" pitchFamily="2" charset="-78"/>
              </a:rPr>
              <a:t>نام دارد. </a:t>
            </a:r>
            <a:br>
              <a:rPr lang="fa-IR" sz="2200" dirty="0" smtClean="0">
                <a:solidFill>
                  <a:schemeClr val="tx1"/>
                </a:solidFill>
                <a:effectLst/>
                <a:cs typeface="0 Compset" pitchFamily="2" charset="-78"/>
              </a:rPr>
            </a:br>
            <a:r>
              <a:rPr lang="fa-IR" sz="2200" dirty="0" smtClean="0">
                <a:solidFill>
                  <a:schemeClr val="tx1"/>
                </a:solidFill>
                <a:effectLst/>
                <a:cs typeface="0 Compset" pitchFamily="2" charset="-78"/>
              </a:rPr>
              <a:t>( مگر زیر لایۀ </a:t>
            </a:r>
            <a:r>
              <a:rPr lang="en-US" sz="2200" dirty="0">
                <a:solidFill>
                  <a:schemeClr val="tx1"/>
                </a:solidFill>
                <a:effectLst/>
                <a:cs typeface="0 Compset" pitchFamily="2" charset="-78"/>
              </a:rPr>
              <a:t>d</a:t>
            </a:r>
            <a:r>
              <a:rPr lang="fa-IR" sz="2200" dirty="0" smtClean="0">
                <a:solidFill>
                  <a:schemeClr val="tx1"/>
                </a:solidFill>
                <a:effectLst/>
                <a:cs typeface="0 Compset" pitchFamily="2" charset="-78"/>
              </a:rPr>
              <a:t> </a:t>
            </a:r>
            <a:r>
              <a:rPr lang="fa-IR" sz="2200" dirty="0">
                <a:solidFill>
                  <a:schemeClr val="tx1"/>
                </a:solidFill>
                <a:effectLst/>
                <a:cs typeface="0 Compset" pitchFamily="2" charset="-78"/>
              </a:rPr>
              <a:t> </a:t>
            </a:r>
            <a:r>
              <a:rPr lang="fa-IR" sz="2200" dirty="0" smtClean="0">
                <a:solidFill>
                  <a:schemeClr val="tx1"/>
                </a:solidFill>
                <a:effectLst/>
                <a:cs typeface="0 Compset" pitchFamily="2" charset="-78"/>
              </a:rPr>
              <a:t>از قبل پُر شده )</a:t>
            </a:r>
            <a:br>
              <a:rPr lang="fa-IR" sz="2200" dirty="0" smtClean="0">
                <a:solidFill>
                  <a:schemeClr val="tx1"/>
                </a:solidFill>
                <a:effectLst/>
                <a:cs typeface="0 Compset" pitchFamily="2" charset="-78"/>
              </a:rPr>
            </a:br>
            <a:r>
              <a:rPr lang="fa-IR" sz="2200" dirty="0" smtClean="0">
                <a:solidFill>
                  <a:schemeClr val="tx1"/>
                </a:solidFill>
                <a:effectLst/>
                <a:cs typeface="0 Compset" pitchFamily="2" charset="-78"/>
              </a:rPr>
              <a:t>به الکترون های لایۀ ظرفیت ، </a:t>
            </a:r>
            <a:r>
              <a:rPr lang="fa-IR" sz="2200" dirty="0" smtClean="0">
                <a:solidFill>
                  <a:schemeClr val="tx2">
                    <a:lumMod val="50000"/>
                  </a:schemeClr>
                </a:solidFill>
                <a:effectLst/>
                <a:cs typeface="0 Compset" pitchFamily="2" charset="-78"/>
              </a:rPr>
              <a:t>الکترون های ظرفیتی </a:t>
            </a:r>
            <a:r>
              <a:rPr lang="fa-IR" sz="2200" dirty="0" smtClean="0">
                <a:solidFill>
                  <a:schemeClr val="tx1"/>
                </a:solidFill>
                <a:effectLst/>
                <a:cs typeface="0 Compset" pitchFamily="2" charset="-78"/>
              </a:rPr>
              <a:t>می گویند .</a:t>
            </a:r>
            <a:endParaRPr lang="en-US" sz="2200" dirty="0">
              <a:solidFill>
                <a:schemeClr val="tx1"/>
              </a:solidFill>
              <a:effectLst/>
              <a:cs typeface="0 Compset" pitchFamily="2" charset="-78"/>
            </a:endParaRPr>
          </a:p>
        </p:txBody>
      </p:sp>
      <p:sp>
        <p:nvSpPr>
          <p:cNvPr id="5" name="Content Placeholder 4"/>
          <p:cNvSpPr>
            <a:spLocks noGrp="1"/>
          </p:cNvSpPr>
          <p:nvPr>
            <p:ph idx="1"/>
          </p:nvPr>
        </p:nvSpPr>
        <p:spPr/>
        <p:txBody>
          <a:bodyPr/>
          <a:lstStyle/>
          <a:p>
            <a:pPr marL="82296" indent="0">
              <a:buNone/>
            </a:pPr>
            <a:endParaRPr lang="en-US" dirty="0"/>
          </a:p>
        </p:txBody>
      </p:sp>
      <p:pic>
        <p:nvPicPr>
          <p:cNvPr id="7171"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447800" y="2057400"/>
            <a:ext cx="7478598" cy="3657600"/>
          </a:xfrm>
          <a:prstGeom prst="rect">
            <a:avLst/>
          </a:prstGeom>
          <a:ln/>
          <a:extLst/>
        </p:spPr>
        <p:style>
          <a:lnRef idx="0">
            <a:schemeClr val="accent6"/>
          </a:lnRef>
          <a:fillRef idx="3">
            <a:schemeClr val="accent6"/>
          </a:fillRef>
          <a:effectRef idx="3">
            <a:schemeClr val="accent6"/>
          </a:effectRef>
          <a:fontRef idx="minor">
            <a:schemeClr val="lt1"/>
          </a:fontRef>
        </p:style>
      </p:pic>
    </p:spTree>
    <p:extLst>
      <p:ext uri="{BB962C8B-B14F-4D97-AF65-F5344CB8AC3E}">
        <p14:creationId xmlns:p14="http://schemas.microsoft.com/office/powerpoint/2010/main" val="323785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circle(out)">
                                      <p:cBhvr>
                                        <p:cTn id="12"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a:bodyPr>
              <a:lstStyle/>
              <a:p>
                <a:pPr marL="82296" indent="0" algn="r" rtl="1">
                  <a:buNone/>
                </a:pPr>
                <a:r>
                  <a:rPr lang="fa-IR" sz="2400" dirty="0" smtClean="0">
                    <a:cs typeface="0 Compset" pitchFamily="2" charset="-78"/>
                  </a:rPr>
                  <a:t>در رابطه با عنصر </a:t>
                </a:r>
                <a14:m>
                  <m:oMath xmlns:m="http://schemas.openxmlformats.org/officeDocument/2006/math">
                    <m:sPre>
                      <m:sPrePr>
                        <m:ctrlPr>
                          <a:rPr lang="fa-IR" sz="2400" i="1" smtClean="0">
                            <a:latin typeface="Cambria Math"/>
                          </a:rPr>
                        </m:ctrlPr>
                      </m:sPrePr>
                      <m:sub>
                        <m:r>
                          <a:rPr lang="fa-IR" sz="2400" b="0" i="1" smtClean="0">
                            <a:latin typeface="Cambria Math" panose="02040503050406030204" pitchFamily="18" charset="0"/>
                          </a:rPr>
                          <m:t>۲۳</m:t>
                        </m:r>
                      </m:sub>
                      <m:sup>
                        <m:r>
                          <a:rPr lang="fa-IR" sz="2400" b="0" i="1" smtClean="0">
                            <a:latin typeface="Cambria Math" panose="02040503050406030204" pitchFamily="18" charset="0"/>
                          </a:rPr>
                          <m:t>۴۸</m:t>
                        </m:r>
                      </m:sup>
                      <m:e>
                        <m:r>
                          <a:rPr lang="en-US" sz="2400" b="0" i="1" smtClean="0">
                            <a:latin typeface="Cambria Math"/>
                          </a:rPr>
                          <m:t>𝑉</m:t>
                        </m:r>
                      </m:e>
                    </m:sPre>
                  </m:oMath>
                </a14:m>
                <a:r>
                  <a:rPr lang="fa-IR" sz="2400" dirty="0" smtClean="0">
                    <a:cs typeface="0 Compset" pitchFamily="2" charset="-78"/>
                  </a:rPr>
                  <a:t> به سئوالات زیر پاسخ دهید :</a:t>
                </a:r>
              </a:p>
              <a:p>
                <a:pPr marL="82296" indent="0" algn="r" rtl="1">
                  <a:buNone/>
                </a:pPr>
                <a:r>
                  <a:rPr lang="fa-IR" sz="2400" dirty="0" smtClean="0">
                    <a:cs typeface="0 Compset" pitchFamily="2" charset="-78"/>
                  </a:rPr>
                  <a:t>آ –  </a:t>
                </a:r>
                <a:r>
                  <a:rPr lang="fa-IR" sz="2400" dirty="0">
                    <a:cs typeface="0 Compset" pitchFamily="2" charset="-78"/>
                  </a:rPr>
                  <a:t>آ</a:t>
                </a:r>
                <a:r>
                  <a:rPr lang="fa-IR" sz="2400" dirty="0" smtClean="0">
                    <a:cs typeface="0 Compset" pitchFamily="2" charset="-78"/>
                  </a:rPr>
                  <a:t>رایش الکترونی آن را به صورتِ گسترده بنویسید .</a:t>
                </a:r>
              </a:p>
              <a:p>
                <a:pPr marL="82296" indent="0" algn="r" rtl="1">
                  <a:buNone/>
                </a:pPr>
                <a:endParaRPr lang="fa-IR" sz="2400" dirty="0" smtClean="0">
                  <a:cs typeface="0 Compset" pitchFamily="2" charset="-78"/>
                </a:endParaRPr>
              </a:p>
              <a:p>
                <a:pPr marL="82296" indent="0" algn="r" rtl="1">
                  <a:buNone/>
                </a:pPr>
                <a:r>
                  <a:rPr lang="fa-IR" sz="2400" dirty="0" smtClean="0">
                    <a:cs typeface="0 Compset" pitchFamily="2" charset="-78"/>
                  </a:rPr>
                  <a:t>ب </a:t>
                </a:r>
                <a:r>
                  <a:rPr lang="fa-IR" sz="2400" dirty="0">
                    <a:cs typeface="0 Compset" pitchFamily="2" charset="-78"/>
                  </a:rPr>
                  <a:t>- </a:t>
                </a:r>
                <a:r>
                  <a:rPr lang="fa-IR" sz="2400" dirty="0" smtClean="0">
                    <a:cs typeface="0 Compset" pitchFamily="2" charset="-78"/>
                  </a:rPr>
                  <a:t>آرایش </a:t>
                </a:r>
                <a:r>
                  <a:rPr lang="fa-IR" sz="2400" dirty="0">
                    <a:cs typeface="0 Compset" pitchFamily="2" charset="-78"/>
                  </a:rPr>
                  <a:t>الکترونی آن را به صورتِ فشرده</a:t>
                </a:r>
                <a:r>
                  <a:rPr lang="fa-IR" sz="2400" dirty="0" smtClean="0">
                    <a:cs typeface="0 Compset" pitchFamily="2" charset="-78"/>
                  </a:rPr>
                  <a:t> </a:t>
                </a:r>
                <a:r>
                  <a:rPr lang="fa-IR" sz="2400" dirty="0">
                    <a:cs typeface="0 Compset" pitchFamily="2" charset="-78"/>
                  </a:rPr>
                  <a:t>بنویسید </a:t>
                </a:r>
                <a:r>
                  <a:rPr lang="fa-IR" sz="2400" dirty="0" smtClean="0">
                    <a:cs typeface="0 Compset" pitchFamily="2" charset="-78"/>
                  </a:rPr>
                  <a:t>.</a:t>
                </a:r>
              </a:p>
              <a:p>
                <a:pPr marL="82296" indent="0" algn="r" rtl="1">
                  <a:buNone/>
                </a:pPr>
                <a:endParaRPr lang="fa-IR" sz="2400" dirty="0">
                  <a:cs typeface="0 Compset" pitchFamily="2" charset="-78"/>
                </a:endParaRPr>
              </a:p>
              <a:p>
                <a:pPr marL="82296" indent="0" algn="r" rtl="1">
                  <a:buNone/>
                </a:pPr>
                <a:r>
                  <a:rPr lang="fa-IR" sz="2400" dirty="0" smtClean="0">
                    <a:cs typeface="0 Compset" pitchFamily="2" charset="-78"/>
                  </a:rPr>
                  <a:t>پ – این اتم مربوط به کدام دوره است .</a:t>
                </a:r>
              </a:p>
              <a:p>
                <a:pPr marL="82296" indent="0" algn="r" rtl="1">
                  <a:buNone/>
                </a:pPr>
                <a:endParaRPr lang="fa-IR" sz="2400" dirty="0" smtClean="0">
                  <a:cs typeface="0 Compset" pitchFamily="2" charset="-78"/>
                </a:endParaRPr>
              </a:p>
              <a:p>
                <a:pPr marL="82296" indent="0" algn="r" rtl="1">
                  <a:buNone/>
                </a:pPr>
                <a:r>
                  <a:rPr lang="fa-IR" sz="2400" dirty="0" smtClean="0">
                    <a:cs typeface="0 Compset" pitchFamily="2" charset="-78"/>
                  </a:rPr>
                  <a:t>ت -  </a:t>
                </a:r>
                <a:r>
                  <a:rPr lang="fa-IR" sz="2400" dirty="0">
                    <a:cs typeface="0 Compset" pitchFamily="2" charset="-78"/>
                  </a:rPr>
                  <a:t>تعداد الکترون های ظرفیتی این اتم را مشخص کنید .</a:t>
                </a:r>
              </a:p>
              <a:p>
                <a:pPr marL="82296" indent="0" algn="r" rtl="1">
                  <a:buNone/>
                </a:pPr>
                <a:endParaRPr lang="fa-IR" sz="2400" dirty="0">
                  <a:cs typeface="0 Compset" pitchFamily="2" charset="-78"/>
                </a:endParaRPr>
              </a:p>
              <a:p>
                <a:pPr marL="82296" indent="0" algn="r" rtl="1">
                  <a:buNone/>
                </a:pPr>
                <a:r>
                  <a:rPr lang="fa-IR" sz="2400" dirty="0" smtClean="0">
                    <a:cs typeface="0 Compset" pitchFamily="2" charset="-78"/>
                  </a:rPr>
                  <a:t>ث – </a:t>
                </a:r>
                <a:r>
                  <a:rPr lang="fa-IR" sz="2400" dirty="0">
                    <a:cs typeface="0 Compset" pitchFamily="2" charset="-78"/>
                  </a:rPr>
                  <a:t>این اتم مربوط به کدام گروه است .</a:t>
                </a:r>
              </a:p>
              <a:p>
                <a:pPr marL="82296" indent="0" algn="r" rtl="1">
                  <a:buNone/>
                </a:pPr>
                <a:endParaRPr lang="fa-IR" sz="2400" dirty="0"/>
              </a:p>
              <a:p>
                <a:pPr marL="82296" indent="0" algn="r" rtl="1">
                  <a:buNone/>
                </a:pP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a:stretch>
              </a:blipFill>
            </p:spPr>
            <p:txBody>
              <a:bodyPr/>
              <a:lstStyle/>
              <a:p>
                <a:r>
                  <a:rPr lang="en-US">
                    <a:noFill/>
                  </a:rPr>
                  <a:t> </a:t>
                </a:r>
              </a:p>
            </p:txBody>
          </p:sp>
        </mc:Fallback>
      </mc:AlternateContent>
      <p:sp>
        <p:nvSpPr>
          <p:cNvPr id="4" name="Title 1"/>
          <p:cNvSpPr>
            <a:spLocks noGrp="1"/>
          </p:cNvSpPr>
          <p:nvPr>
            <p:ph type="title"/>
          </p:nvPr>
        </p:nvSpPr>
        <p:spPr>
          <a:xfrm>
            <a:off x="1435608" y="274638"/>
            <a:ext cx="7498080" cy="1096962"/>
          </a:xfrm>
        </p:spPr>
        <p:style>
          <a:lnRef idx="1">
            <a:schemeClr val="accent6"/>
          </a:lnRef>
          <a:fillRef idx="2">
            <a:schemeClr val="accent6"/>
          </a:fillRef>
          <a:effectRef idx="1">
            <a:schemeClr val="accent6"/>
          </a:effectRef>
          <a:fontRef idx="minor">
            <a:schemeClr val="dk1"/>
          </a:fontRef>
        </p:style>
        <p:txBody>
          <a:bodyPr anchor="t">
            <a:normAutofit/>
          </a:bodyPr>
          <a:lstStyle/>
          <a:p>
            <a:pPr algn="ctr" rtl="1"/>
            <a:r>
              <a:rPr lang="fa-IR" sz="5400" b="1" dirty="0" smtClean="0">
                <a:solidFill>
                  <a:schemeClr val="accent6">
                    <a:lumMod val="50000"/>
                  </a:schemeClr>
                </a:solidFill>
                <a:effectLst/>
                <a:cs typeface="0 Badr" pitchFamily="2" charset="-78"/>
              </a:rPr>
              <a:t>تمرین</a:t>
            </a:r>
            <a:endParaRPr lang="en-US" sz="5400" b="1" dirty="0">
              <a:solidFill>
                <a:schemeClr val="accent6">
                  <a:lumMod val="50000"/>
                </a:schemeClr>
              </a:solidFill>
              <a:effectLst/>
              <a:cs typeface="0 Badr" pitchFamily="2" charset="-78"/>
            </a:endParaRPr>
          </a:p>
        </p:txBody>
      </p:sp>
    </p:spTree>
    <p:extLst>
      <p:ext uri="{BB962C8B-B14F-4D97-AF65-F5344CB8AC3E}">
        <p14:creationId xmlns:p14="http://schemas.microsoft.com/office/powerpoint/2010/main" val="11281737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additive="base">
                                        <p:cTn id="12"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additive="base">
                                        <p:cTn id="3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 calcmode="lin" valueType="num">
                                      <p:cBhvr additive="base">
                                        <p:cTn id="48"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35608" y="274638"/>
            <a:ext cx="7498080" cy="1096962"/>
          </a:xfrm>
        </p:spPr>
        <p:style>
          <a:lnRef idx="1">
            <a:schemeClr val="accent6"/>
          </a:lnRef>
          <a:fillRef idx="2">
            <a:schemeClr val="accent6"/>
          </a:fillRef>
          <a:effectRef idx="1">
            <a:schemeClr val="accent6"/>
          </a:effectRef>
          <a:fontRef idx="minor">
            <a:schemeClr val="dk1"/>
          </a:fontRef>
        </p:style>
        <p:txBody>
          <a:bodyPr anchor="t">
            <a:normAutofit/>
          </a:bodyPr>
          <a:lstStyle/>
          <a:p>
            <a:pPr algn="ctr" rtl="1"/>
            <a:r>
              <a:rPr lang="fa-IR" sz="5400" b="1" dirty="0" smtClean="0">
                <a:solidFill>
                  <a:schemeClr val="accent6">
                    <a:lumMod val="50000"/>
                  </a:schemeClr>
                </a:solidFill>
                <a:effectLst/>
                <a:cs typeface="0 Badr" pitchFamily="2" charset="-78"/>
              </a:rPr>
              <a:t>تمرین</a:t>
            </a:r>
            <a:endParaRPr lang="en-US" sz="5400" b="1" dirty="0">
              <a:solidFill>
                <a:schemeClr val="accent6">
                  <a:lumMod val="50000"/>
                </a:schemeClr>
              </a:solidFill>
              <a:effectLst/>
              <a:cs typeface="0 Badr" pitchFamily="2" charset="-78"/>
            </a:endParaRPr>
          </a:p>
        </p:txBody>
      </p:sp>
      <p:sp>
        <p:nvSpPr>
          <p:cNvPr id="2" name="Content Placeholder 1"/>
          <p:cNvSpPr>
            <a:spLocks noGrp="1"/>
          </p:cNvSpPr>
          <p:nvPr>
            <p:ph idx="1"/>
          </p:nvPr>
        </p:nvSpPr>
        <p:spPr/>
        <p:txBody>
          <a:bodyPr/>
          <a:lstStyle/>
          <a:p>
            <a:endParaRPr lang="en-US" dirty="0"/>
          </a:p>
        </p:txBody>
      </p:sp>
      <p:pic>
        <p:nvPicPr>
          <p:cNvPr id="4099" name="Picture 3"/>
          <p:cNvPicPr>
            <a:picLocks noChangeAspect="1" noChangeArrowheads="1"/>
          </p:cNvPicPr>
          <p:nvPr/>
        </p:nvPicPr>
        <p:blipFill>
          <a:blip r:embed="rId2">
            <a:duotone>
              <a:prstClr val="black"/>
              <a:schemeClr val="accent6">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524000" y="2438400"/>
            <a:ext cx="7391400" cy="180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3953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wheel(1)">
                                      <p:cBhvr>
                                        <p:cTn id="12"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آرایش الکترونی اتم  </a:t>
            </a:r>
            <a:r>
              <a:rPr lang="en-US" sz="2800" b="1" dirty="0" smtClean="0">
                <a:solidFill>
                  <a:schemeClr val="tx1"/>
                </a:solidFill>
                <a:effectLst/>
                <a:cs typeface="0 Compset" pitchFamily="2" charset="-78"/>
              </a:rPr>
              <a:t>Cr</a:t>
            </a:r>
            <a:r>
              <a:rPr lang="fa-IR" sz="2800" b="1" dirty="0" smtClean="0">
                <a:solidFill>
                  <a:schemeClr val="tx1"/>
                </a:solidFill>
                <a:effectLst/>
                <a:cs typeface="0 Compset" pitchFamily="2" charset="-78"/>
              </a:rPr>
              <a:t>24  را رسم کنید.</a:t>
            </a:r>
            <a:endParaRPr lang="en-US" sz="2800" b="1" dirty="0">
              <a:solidFill>
                <a:schemeClr val="tx1"/>
              </a:solidFill>
              <a:effectLst/>
              <a:cs typeface="0 Compset"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sz="9600" dirty="0" smtClean="0">
                    <a:solidFill>
                      <a:srgbClr val="FF0000"/>
                    </a:solidFill>
                  </a:rPr>
                  <a:t>[</a:t>
                </a:r>
                <a:r>
                  <a:rPr lang="en-US" sz="9600" dirty="0" err="1" smtClean="0">
                    <a:solidFill>
                      <a:srgbClr val="FF0000"/>
                    </a:solidFill>
                  </a:rPr>
                  <a:t>Ar</a:t>
                </a:r>
                <a:r>
                  <a:rPr lang="en-US" sz="9600" dirty="0" smtClean="0">
                    <a:solidFill>
                      <a:srgbClr val="FF0000"/>
                    </a:solidFill>
                  </a:rPr>
                  <a:t>] </a:t>
                </a:r>
                <a14:m>
                  <m:oMath xmlns:m="http://schemas.openxmlformats.org/officeDocument/2006/math">
                    <m:sSup>
                      <m:sSupPr>
                        <m:ctrlPr>
                          <a:rPr lang="en-US" sz="9600" i="1" smtClean="0">
                            <a:solidFill>
                              <a:srgbClr val="FF0000"/>
                            </a:solidFill>
                            <a:latin typeface="Cambria Math"/>
                          </a:rPr>
                        </m:ctrlPr>
                      </m:sSupPr>
                      <m:e>
                        <m:r>
                          <a:rPr lang="en-US" sz="9600" b="0" i="1" smtClean="0">
                            <a:solidFill>
                              <a:srgbClr val="FF0000"/>
                            </a:solidFill>
                            <a:latin typeface="Cambria Math"/>
                          </a:rPr>
                          <m:t>3</m:t>
                        </m:r>
                        <m:r>
                          <a:rPr lang="en-US" sz="9600" b="0" i="1" smtClean="0">
                            <a:solidFill>
                              <a:srgbClr val="FF0000"/>
                            </a:solidFill>
                            <a:latin typeface="Cambria Math"/>
                          </a:rPr>
                          <m:t>𝑑</m:t>
                        </m:r>
                      </m:e>
                      <m:sup>
                        <m:r>
                          <a:rPr lang="en-US" sz="9600" b="0" i="1" smtClean="0">
                            <a:solidFill>
                              <a:srgbClr val="FF0000"/>
                            </a:solidFill>
                            <a:latin typeface="Cambria Math"/>
                          </a:rPr>
                          <m:t>4</m:t>
                        </m:r>
                      </m:sup>
                    </m:sSup>
                    <m:sSup>
                      <m:sSupPr>
                        <m:ctrlPr>
                          <a:rPr lang="en-US" sz="9600" i="1" smtClean="0">
                            <a:solidFill>
                              <a:srgbClr val="FF0000"/>
                            </a:solidFill>
                            <a:latin typeface="Cambria Math"/>
                          </a:rPr>
                        </m:ctrlPr>
                      </m:sSupPr>
                      <m:e>
                        <m:r>
                          <a:rPr lang="en-US" sz="9600" b="0" i="1" smtClean="0">
                            <a:solidFill>
                              <a:srgbClr val="FF0000"/>
                            </a:solidFill>
                            <a:latin typeface="Cambria Math"/>
                          </a:rPr>
                          <m:t>4</m:t>
                        </m:r>
                        <m:r>
                          <a:rPr lang="en-US" sz="9600" b="0" i="1" smtClean="0">
                            <a:solidFill>
                              <a:srgbClr val="FF0000"/>
                            </a:solidFill>
                            <a:latin typeface="Cambria Math"/>
                          </a:rPr>
                          <m:t>𝑠</m:t>
                        </m:r>
                      </m:e>
                      <m:sup>
                        <m:r>
                          <a:rPr lang="en-US" sz="9600" b="0" i="1" smtClean="0">
                            <a:solidFill>
                              <a:srgbClr val="FF0000"/>
                            </a:solidFill>
                            <a:latin typeface="Cambria Math"/>
                          </a:rPr>
                          <m:t>2</m:t>
                        </m:r>
                      </m:sup>
                    </m:sSup>
                  </m:oMath>
                </a14:m>
                <a:endParaRPr lang="en-US" sz="9600" dirty="0">
                  <a:solidFill>
                    <a:srgbClr val="FF0000"/>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4553" t="-6480"/>
                </a:stretch>
              </a:blipFill>
            </p:spPr>
            <p:txBody>
              <a:bodyPr/>
              <a:lstStyle/>
              <a:p>
                <a:r>
                  <a:rPr lang="en-US">
                    <a:noFill/>
                  </a:rPr>
                  <a:t> </a:t>
                </a:r>
              </a:p>
            </p:txBody>
          </p:sp>
        </mc:Fallback>
      </mc:AlternateContent>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352800"/>
            <a:ext cx="3867150"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1950" y="3167062"/>
            <a:ext cx="3752850"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txBox="1">
            <a:spLocks/>
          </p:cNvSpPr>
          <p:nvPr/>
        </p:nvSpPr>
        <p:spPr>
          <a:xfrm>
            <a:off x="1633055" y="5257800"/>
            <a:ext cx="7498080" cy="1143000"/>
          </a:xfrm>
          <a:prstGeom prst="rect">
            <a:avLst/>
          </a:prstGeom>
        </p:spPr>
        <p:style>
          <a:lnRef idx="1">
            <a:schemeClr val="accent6"/>
          </a:lnRef>
          <a:fillRef idx="2">
            <a:schemeClr val="accent6"/>
          </a:fillRef>
          <a:effectRef idx="1">
            <a:schemeClr val="accent6"/>
          </a:effectRef>
          <a:fontRef idx="minor">
            <a:schemeClr val="dk1"/>
          </a:fontRef>
        </p:style>
        <p:txBody>
          <a:bodyPr anchor="ctr">
            <a:norm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rtl="1"/>
            <a:r>
              <a:rPr lang="fa-IR" sz="2000" dirty="0" smtClean="0">
                <a:solidFill>
                  <a:schemeClr val="tx1"/>
                </a:solidFill>
                <a:effectLst/>
                <a:cs typeface="0 Compset" pitchFamily="2" charset="-78"/>
              </a:rPr>
              <a:t>اگر بدانید آرایشی که نوشته اید نادرست است با توجه به کاریکاتور آرایش جدیدی بنویسید.</a:t>
            </a:r>
            <a:endParaRPr lang="en-US" sz="2000" dirty="0">
              <a:solidFill>
                <a:schemeClr val="tx1"/>
              </a:solidFill>
              <a:effectLst/>
              <a:cs typeface="0 Compset" pitchFamily="2" charset="-78"/>
            </a:endParaRPr>
          </a:p>
        </p:txBody>
      </p:sp>
      <p:pic>
        <p:nvPicPr>
          <p:cNvPr id="4" name="Picture 3"/>
          <p:cNvPicPr>
            <a:picLocks noChangeAspect="1"/>
          </p:cNvPicPr>
          <p:nvPr/>
        </p:nvPicPr>
        <p:blipFill>
          <a:blip r:embed="rId5"/>
          <a:stretch>
            <a:fillRect/>
          </a:stretch>
        </p:blipFill>
        <p:spPr>
          <a:xfrm>
            <a:off x="1615910" y="1546636"/>
            <a:ext cx="7515225" cy="4848225"/>
          </a:xfrm>
          <a:prstGeom prst="rect">
            <a:avLst/>
          </a:prstGeom>
        </p:spPr>
      </p:pic>
      <p:pic>
        <p:nvPicPr>
          <p:cNvPr id="1032"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33055" y="5659600"/>
            <a:ext cx="2100745" cy="735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74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circle(in)">
                                      <p:cBhvr>
                                        <p:cTn id="19" dur="2000"/>
                                        <p:tgtEl>
                                          <p:spTgt spid="1028"/>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1029"/>
                                        </p:tgtEl>
                                        <p:attrNameLst>
                                          <p:attrName>style.visibility</p:attrName>
                                        </p:attrNameLst>
                                      </p:cBhvr>
                                      <p:to>
                                        <p:strVal val="visible"/>
                                      </p:to>
                                    </p:set>
                                    <p:animEffect transition="in" filter="wheel(1)">
                                      <p:cBhvr>
                                        <p:cTn id="24" dur="2000"/>
                                        <p:tgtEl>
                                          <p:spTgt spid="1029"/>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2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heel(1)">
                                      <p:cBhvr>
                                        <p:cTn id="34" dur="20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32"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circle(out)">
                                      <p:cBhvr>
                                        <p:cTn id="39" dur="20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1032"/>
                                        </p:tgtEl>
                                        <p:attrNameLst>
                                          <p:attrName>style.visibility</p:attrName>
                                        </p:attrNameLst>
                                      </p:cBhvr>
                                      <p:to>
                                        <p:strVal val="visible"/>
                                      </p:to>
                                    </p:set>
                                    <p:animEffect transition="in" filter="wheel(1)">
                                      <p:cBhvr>
                                        <p:cTn id="44" dur="20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آرایش الکترونی اتم  </a:t>
            </a:r>
            <a:r>
              <a:rPr lang="en-US" sz="2800" b="1" dirty="0" smtClean="0">
                <a:solidFill>
                  <a:schemeClr val="tx1"/>
                </a:solidFill>
                <a:effectLst/>
                <a:cs typeface="0 Compset" pitchFamily="2" charset="-78"/>
              </a:rPr>
              <a:t>Cu</a:t>
            </a:r>
            <a:r>
              <a:rPr lang="fa-IR" sz="2800" b="1" dirty="0" smtClean="0">
                <a:solidFill>
                  <a:schemeClr val="tx1"/>
                </a:solidFill>
                <a:effectLst/>
                <a:cs typeface="0 Compset" pitchFamily="2" charset="-78"/>
              </a:rPr>
              <a:t>29  را رسم کنید.</a:t>
            </a:r>
            <a:endParaRPr lang="en-US" sz="2800" b="1" dirty="0">
              <a:solidFill>
                <a:schemeClr val="tx1"/>
              </a:solidFill>
              <a:effectLst/>
              <a:cs typeface="0 Compset"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sz="9600" dirty="0" smtClean="0">
                    <a:solidFill>
                      <a:srgbClr val="FF0000"/>
                    </a:solidFill>
                  </a:rPr>
                  <a:t>[</a:t>
                </a:r>
                <a:r>
                  <a:rPr lang="en-US" sz="9600" dirty="0" err="1" smtClean="0">
                    <a:solidFill>
                      <a:srgbClr val="FF0000"/>
                    </a:solidFill>
                  </a:rPr>
                  <a:t>Ar</a:t>
                </a:r>
                <a:r>
                  <a:rPr lang="en-US" sz="9600" dirty="0" smtClean="0">
                    <a:solidFill>
                      <a:srgbClr val="FF0000"/>
                    </a:solidFill>
                  </a:rPr>
                  <a:t>] </a:t>
                </a:r>
                <a14:m>
                  <m:oMath xmlns:m="http://schemas.openxmlformats.org/officeDocument/2006/math">
                    <m:sSup>
                      <m:sSupPr>
                        <m:ctrlPr>
                          <a:rPr lang="en-US" sz="9600" i="1" smtClean="0">
                            <a:solidFill>
                              <a:srgbClr val="FF0000"/>
                            </a:solidFill>
                            <a:latin typeface="Cambria Math"/>
                          </a:rPr>
                        </m:ctrlPr>
                      </m:sSupPr>
                      <m:e>
                        <m:r>
                          <a:rPr lang="en-US" sz="9600" b="0" i="1" smtClean="0">
                            <a:solidFill>
                              <a:srgbClr val="FF0000"/>
                            </a:solidFill>
                            <a:latin typeface="Cambria Math"/>
                          </a:rPr>
                          <m:t>3</m:t>
                        </m:r>
                        <m:r>
                          <a:rPr lang="en-US" sz="9600" b="0" i="1" smtClean="0">
                            <a:solidFill>
                              <a:srgbClr val="FF0000"/>
                            </a:solidFill>
                            <a:latin typeface="Cambria Math"/>
                          </a:rPr>
                          <m:t>𝑑</m:t>
                        </m:r>
                      </m:e>
                      <m:sup>
                        <m:r>
                          <a:rPr lang="en-US" sz="9600" b="0" i="1" smtClean="0">
                            <a:solidFill>
                              <a:srgbClr val="FF0000"/>
                            </a:solidFill>
                            <a:latin typeface="Cambria Math"/>
                          </a:rPr>
                          <m:t>9</m:t>
                        </m:r>
                      </m:sup>
                    </m:sSup>
                    <m:sSup>
                      <m:sSupPr>
                        <m:ctrlPr>
                          <a:rPr lang="en-US" sz="9600" i="1" smtClean="0">
                            <a:solidFill>
                              <a:srgbClr val="FF0000"/>
                            </a:solidFill>
                            <a:latin typeface="Cambria Math"/>
                          </a:rPr>
                        </m:ctrlPr>
                      </m:sSupPr>
                      <m:e>
                        <m:r>
                          <a:rPr lang="en-US" sz="9600" b="0" i="1" smtClean="0">
                            <a:solidFill>
                              <a:srgbClr val="FF0000"/>
                            </a:solidFill>
                            <a:latin typeface="Cambria Math"/>
                          </a:rPr>
                          <m:t>4</m:t>
                        </m:r>
                        <m:r>
                          <a:rPr lang="en-US" sz="9600" b="0" i="1" smtClean="0">
                            <a:solidFill>
                              <a:srgbClr val="FF0000"/>
                            </a:solidFill>
                            <a:latin typeface="Cambria Math"/>
                          </a:rPr>
                          <m:t>𝑠</m:t>
                        </m:r>
                      </m:e>
                      <m:sup>
                        <m:r>
                          <a:rPr lang="en-US" sz="9600" b="0" i="1" smtClean="0">
                            <a:solidFill>
                              <a:srgbClr val="FF0000"/>
                            </a:solidFill>
                            <a:latin typeface="Cambria Math"/>
                          </a:rPr>
                          <m:t>2</m:t>
                        </m:r>
                      </m:sup>
                    </m:sSup>
                  </m:oMath>
                </a14:m>
                <a:endParaRPr lang="en-US" sz="9600" dirty="0">
                  <a:solidFill>
                    <a:srgbClr val="FF0000"/>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4553" t="-6480"/>
                </a:stretch>
              </a:blipFill>
            </p:spPr>
            <p:txBody>
              <a:bodyPr/>
              <a:lstStyle/>
              <a:p>
                <a:r>
                  <a:rPr lang="en-US">
                    <a:noFill/>
                  </a:rPr>
                  <a:t> </a:t>
                </a:r>
              </a:p>
            </p:txBody>
          </p:sp>
        </mc:Fallback>
      </mc:AlternateContent>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3037" y="1490662"/>
            <a:ext cx="7553325" cy="486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7325" y="5638800"/>
            <a:ext cx="207645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634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1027"/>
                                        </p:tgtEl>
                                        <p:attrNameLst>
                                          <p:attrName>style.visibility</p:attrName>
                                        </p:attrNameLst>
                                      </p:cBhvr>
                                      <p:to>
                                        <p:strVal val="visible"/>
                                      </p:to>
                                    </p:set>
                                    <p:animEffect transition="in" filter="wheel(1)">
                                      <p:cBhvr>
                                        <p:cTn id="24"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175" y="3848966"/>
            <a:ext cx="31527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400" b="1" dirty="0" smtClean="0">
                <a:solidFill>
                  <a:schemeClr val="tx1"/>
                </a:solidFill>
                <a:effectLst/>
                <a:cs typeface="0 Compset" pitchFamily="2" charset="-78"/>
              </a:rPr>
              <a:t>اتم عنصرهایی که در گروه های شمارۀ 7 و 12جدول دوره ای جای دارند، </a:t>
            </a:r>
            <a:r>
              <a:rPr lang="en-US" sz="2400" b="1" dirty="0" smtClean="0">
                <a:solidFill>
                  <a:schemeClr val="tx1"/>
                </a:solidFill>
                <a:effectLst/>
                <a:cs typeface="0 Compset" pitchFamily="2" charset="-78"/>
              </a:rPr>
              <a:t/>
            </a:r>
            <a:br>
              <a:rPr lang="en-US" sz="2400" b="1" dirty="0" smtClean="0">
                <a:solidFill>
                  <a:schemeClr val="tx1"/>
                </a:solidFill>
                <a:effectLst/>
                <a:cs typeface="0 Compset" pitchFamily="2" charset="-78"/>
              </a:rPr>
            </a:br>
            <a:r>
              <a:rPr lang="fa-IR" sz="2400" b="1" dirty="0">
                <a:solidFill>
                  <a:schemeClr val="tx1"/>
                </a:solidFill>
                <a:effectLst/>
                <a:cs typeface="0 Compset" pitchFamily="2" charset="-78"/>
              </a:rPr>
              <a:t>در شرایط مناسب </a:t>
            </a:r>
            <a:r>
              <a:rPr lang="fa-IR" sz="2400" b="1" dirty="0" smtClean="0">
                <a:solidFill>
                  <a:schemeClr val="tx1"/>
                </a:solidFill>
                <a:effectLst/>
                <a:cs typeface="0 Compset" pitchFamily="2" charset="-78"/>
              </a:rPr>
              <a:t>به یون با دوبار مثبت تبدیل می شوند .آرایش یون را رسم کنید . </a:t>
            </a:r>
            <a:endParaRPr lang="en-US" sz="2400" b="1" dirty="0">
              <a:solidFill>
                <a:schemeClr val="tx1"/>
              </a:solidFill>
              <a:effectLst/>
              <a:cs typeface="0 Compset" pitchFamily="2" charset="-7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815503"/>
            <a:ext cx="5562600"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2891828"/>
            <a:ext cx="3105150"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4876800"/>
            <a:ext cx="2428875"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7175" y="3672753"/>
            <a:ext cx="3095625"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7400" y="1815503"/>
            <a:ext cx="6076950" cy="477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61358" y="2020476"/>
            <a:ext cx="549592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200" y="3055509"/>
            <a:ext cx="2684998" cy="602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74733" y="4128833"/>
            <a:ext cx="2030867" cy="591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10025" y="2891828"/>
            <a:ext cx="330517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74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ircle(in)">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wipe(right)">
                                      <p:cBhvr>
                                        <p:cTn id="17" dur="5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wipe(up)">
                                      <p:cBhvr>
                                        <p:cTn id="22" dur="500"/>
                                        <p:tgtEl>
                                          <p:spTgt spid="102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30"/>
                                        </p:tgtEl>
                                        <p:attrNameLst>
                                          <p:attrName>style.visibility</p:attrName>
                                        </p:attrNameLst>
                                      </p:cBhvr>
                                      <p:to>
                                        <p:strVal val="visible"/>
                                      </p:to>
                                    </p:set>
                                    <p:animEffect transition="in" filter="circle(in)">
                                      <p:cBhvr>
                                        <p:cTn id="27" dur="2000"/>
                                        <p:tgtEl>
                                          <p:spTgt spid="1030"/>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031"/>
                                        </p:tgtEl>
                                        <p:attrNameLst>
                                          <p:attrName>style.visibility</p:attrName>
                                        </p:attrNameLst>
                                      </p:cBhvr>
                                      <p:to>
                                        <p:strVal val="visible"/>
                                      </p:to>
                                    </p:set>
                                    <p:animEffect transition="in" filter="wheel(1)">
                                      <p:cBhvr>
                                        <p:cTn id="32" dur="2000"/>
                                        <p:tgtEl>
                                          <p:spTgt spid="1031"/>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1032"/>
                                        </p:tgtEl>
                                        <p:attrNameLst>
                                          <p:attrName>style.visibility</p:attrName>
                                        </p:attrNameLst>
                                      </p:cBhvr>
                                      <p:to>
                                        <p:strVal val="visible"/>
                                      </p:to>
                                    </p:set>
                                    <p:animEffect transition="in" filter="wheel(1)">
                                      <p:cBhvr>
                                        <p:cTn id="37" dur="2000"/>
                                        <p:tgtEl>
                                          <p:spTgt spid="1032"/>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1033"/>
                                        </p:tgtEl>
                                        <p:attrNameLst>
                                          <p:attrName>style.visibility</p:attrName>
                                        </p:attrNameLst>
                                      </p:cBhvr>
                                      <p:to>
                                        <p:strVal val="visible"/>
                                      </p:to>
                                    </p:set>
                                    <p:animEffect transition="in" filter="circle(in)">
                                      <p:cBhvr>
                                        <p:cTn id="42" dur="2000"/>
                                        <p:tgtEl>
                                          <p:spTgt spid="1033"/>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1034"/>
                                        </p:tgtEl>
                                        <p:attrNameLst>
                                          <p:attrName>style.visibility</p:attrName>
                                        </p:attrNameLst>
                                      </p:cBhvr>
                                      <p:to>
                                        <p:strVal val="visible"/>
                                      </p:to>
                                    </p:set>
                                    <p:animEffect transition="in" filter="wheel(1)">
                                      <p:cBhvr>
                                        <p:cTn id="47" dur="2000"/>
                                        <p:tgtEl>
                                          <p:spTgt spid="1034"/>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1035"/>
                                        </p:tgtEl>
                                        <p:attrNameLst>
                                          <p:attrName>style.visibility</p:attrName>
                                        </p:attrNameLst>
                                      </p:cBhvr>
                                      <p:to>
                                        <p:strVal val="visible"/>
                                      </p:to>
                                    </p:set>
                                    <p:animEffect transition="in" filter="circle(in)">
                                      <p:cBhvr>
                                        <p:cTn id="52" dur="2000"/>
                                        <p:tgtEl>
                                          <p:spTgt spid="1035"/>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nodeType="clickEffect">
                                  <p:stCondLst>
                                    <p:cond delay="0"/>
                                  </p:stCondLst>
                                  <p:childTnLst>
                                    <p:set>
                                      <p:cBhvr>
                                        <p:cTn id="56" dur="1" fill="hold">
                                          <p:stCondLst>
                                            <p:cond delay="0"/>
                                          </p:stCondLst>
                                        </p:cTn>
                                        <p:tgtEl>
                                          <p:spTgt spid="1036"/>
                                        </p:tgtEl>
                                        <p:attrNameLst>
                                          <p:attrName>style.visibility</p:attrName>
                                        </p:attrNameLst>
                                      </p:cBhvr>
                                      <p:to>
                                        <p:strVal val="visible"/>
                                      </p:to>
                                    </p:set>
                                    <p:animEffect transition="in" filter="wheel(1)">
                                      <p:cBhvr>
                                        <p:cTn id="57" dur="2000"/>
                                        <p:tgtEl>
                                          <p:spTgt spid="1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000" b="1" dirty="0" smtClean="0">
                <a:solidFill>
                  <a:schemeClr val="tx1"/>
                </a:solidFill>
                <a:effectLst/>
                <a:cs typeface="0 Compset" pitchFamily="2" charset="-78"/>
              </a:rPr>
              <a:t>به نظر شما آرایش الکترونی آنیون ها چگونه است ؟</a:t>
            </a:r>
            <a:endParaRPr lang="en-US" sz="2000" b="1" dirty="0">
              <a:solidFill>
                <a:schemeClr val="tx1"/>
              </a:solidFill>
              <a:effectLst/>
              <a:cs typeface="0 Compset" pitchFamily="2" charset="-78"/>
            </a:endParaRPr>
          </a:p>
        </p:txBody>
      </p:sp>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lstStyle/>
              <a:p>
                <a:pPr algn="r" rtl="1"/>
                <a14:m>
                  <m:oMath xmlns:m="http://schemas.openxmlformats.org/officeDocument/2006/math">
                    <m:sSup>
                      <m:sSupPr>
                        <m:ctrlPr>
                          <a:rPr lang="en-US" i="1" smtClean="0">
                            <a:latin typeface="Cambria Math"/>
                          </a:rPr>
                        </m:ctrlPr>
                      </m:sSupPr>
                      <m:e>
                        <m:r>
                          <a:rPr lang="en-US" b="0" i="1" smtClean="0">
                            <a:latin typeface="Cambria Math" panose="02040503050406030204" pitchFamily="18" charset="0"/>
                          </a:rPr>
                          <m:t>𝑝</m:t>
                        </m:r>
                      </m:e>
                      <m:sup>
                        <m:r>
                          <a:rPr lang="en-US" b="0" i="1" smtClean="0">
                            <a:latin typeface="Cambria Math" panose="02040503050406030204" pitchFamily="18" charset="0"/>
                          </a:rPr>
                          <m:t>3</m:t>
                        </m:r>
                        <m:r>
                          <a:rPr lang="en-US" b="0" i="1" smtClean="0">
                            <a:latin typeface="Cambria Math" panose="02040503050406030204" pitchFamily="18" charset="0"/>
                          </a:rPr>
                          <m:t>−</m:t>
                        </m:r>
                      </m:sup>
                    </m:sSup>
                  </m:oMath>
                </a14:m>
                <a:r>
                  <a:rPr lang="fa-IR" dirty="0" smtClean="0"/>
                  <a:t> </a:t>
                </a:r>
                <a:r>
                  <a:rPr lang="en-US" sz="1600" dirty="0" smtClean="0"/>
                  <a:t>15</a:t>
                </a:r>
              </a:p>
              <a:p>
                <a:pPr algn="r" rtl="1"/>
                <a14:m>
                  <m:oMath xmlns:m="http://schemas.openxmlformats.org/officeDocument/2006/math">
                    <m:sSup>
                      <m:sSupPr>
                        <m:ctrlPr>
                          <a:rPr lang="en-US" i="1">
                            <a:latin typeface="Cambria Math"/>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r>
                          <a:rPr lang="en-US" i="1">
                            <a:latin typeface="Cambria Math" panose="02040503050406030204" pitchFamily="18" charset="0"/>
                          </a:rPr>
                          <m:t>−</m:t>
                        </m:r>
                      </m:sup>
                    </m:sSup>
                  </m:oMath>
                </a14:m>
                <a:r>
                  <a:rPr lang="fa-IR" dirty="0"/>
                  <a:t> </a:t>
                </a:r>
                <a:r>
                  <a:rPr lang="en-US" sz="1600" dirty="0" smtClean="0"/>
                  <a:t>16</a:t>
                </a:r>
                <a:endParaRPr lang="en-US" sz="1600" dirty="0"/>
              </a:p>
              <a:p>
                <a:pPr algn="r" rtl="1"/>
                <a14:m>
                  <m:oMath xmlns:m="http://schemas.openxmlformats.org/officeDocument/2006/math">
                    <m:sSup>
                      <m:sSupPr>
                        <m:ctrlPr>
                          <a:rPr lang="en-US" i="1">
                            <a:latin typeface="Cambria Math"/>
                          </a:rPr>
                        </m:ctrlPr>
                      </m:sSupPr>
                      <m:e>
                        <m:r>
                          <a:rPr lang="en-US" b="0" i="1" smtClean="0">
                            <a:latin typeface="Cambria Math" panose="02040503050406030204" pitchFamily="18" charset="0"/>
                          </a:rPr>
                          <m:t>𝐵𝑟</m:t>
                        </m:r>
                      </m:e>
                      <m:sup>
                        <m:r>
                          <a:rPr lang="en-US" i="1">
                            <a:latin typeface="Cambria Math" panose="02040503050406030204" pitchFamily="18" charset="0"/>
                          </a:rPr>
                          <m:t>−</m:t>
                        </m:r>
                      </m:sup>
                    </m:sSup>
                  </m:oMath>
                </a14:m>
                <a:r>
                  <a:rPr lang="fa-IR" dirty="0"/>
                  <a:t> </a:t>
                </a:r>
                <a:r>
                  <a:rPr lang="en-US" sz="1600" dirty="0" smtClean="0"/>
                  <a:t>35</a:t>
                </a:r>
                <a:endParaRPr lang="en-US" sz="1600" dirty="0"/>
              </a:p>
              <a:p>
                <a:pPr algn="r" rtl="1"/>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0">
                <a:blip r:embed="rId2"/>
                <a:stretch>
                  <a:fillRect t="-1652"/>
                </a:stretch>
              </a:blipFill>
            </p:spPr>
            <p:txBody>
              <a:bodyPr/>
              <a:lstStyle/>
              <a:p>
                <a:r>
                  <a:rPr lang="en-US">
                    <a:noFill/>
                  </a:rPr>
                  <a:t> </a:t>
                </a:r>
              </a:p>
            </p:txBody>
          </p:sp>
        </mc:Fallback>
      </mc:AlternateContent>
    </p:spTree>
    <p:extLst>
      <p:ext uri="{BB962C8B-B14F-4D97-AF65-F5344CB8AC3E}">
        <p14:creationId xmlns:p14="http://schemas.microsoft.com/office/powerpoint/2010/main" val="35168872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000"/>
                                        <p:tgtEl>
                                          <p:spTgt spid="2">
                                            <p:txEl>
                                              <p:pRg st="1" end="1"/>
                                            </p:txEl>
                                          </p:spTgt>
                                        </p:tgtEl>
                                      </p:cBhvr>
                                    </p:animEffect>
                                    <p:anim calcmode="lin" valueType="num">
                                      <p:cBhvr>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Effect transition="in" filter="fade">
                                      <p:cBhvr>
                                        <p:cTn id="26" dur="1000"/>
                                        <p:tgtEl>
                                          <p:spTgt spid="2">
                                            <p:txEl>
                                              <p:pRg st="2" end="2"/>
                                            </p:txEl>
                                          </p:spTgt>
                                        </p:tgtEl>
                                      </p:cBhvr>
                                    </p:animEffect>
                                    <p:anim calcmode="lin" valueType="num">
                                      <p:cBhvr>
                                        <p:cTn id="27"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امواج را به دو نوع کلی تقسیم می کنیم :</a:t>
            </a:r>
            <a:endParaRPr lang="en-US" sz="2800" b="1" dirty="0">
              <a:solidFill>
                <a:schemeClr val="tx1"/>
              </a:solidFill>
              <a:effectLst/>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399" y="2315688"/>
            <a:ext cx="7019925"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99875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heel(1)">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000" b="1" dirty="0" smtClean="0">
                <a:solidFill>
                  <a:schemeClr val="tx1"/>
                </a:solidFill>
                <a:effectLst/>
                <a:cs typeface="0 Compset" pitchFamily="2" charset="-78"/>
              </a:rPr>
              <a:t>به نظر شما درعناصر چند گروه از جدول تناوبی ، </a:t>
            </a:r>
            <a:r>
              <a:rPr lang="fa-IR" sz="2000" b="1" dirty="0" smtClean="0">
                <a:solidFill>
                  <a:schemeClr val="tx1"/>
                </a:solidFill>
                <a:effectLst/>
                <a:cs typeface="0 Compset" pitchFamily="2" charset="-78"/>
              </a:rPr>
              <a:t>زیرلایه </a:t>
            </a:r>
            <a:r>
              <a:rPr lang="fa-IR" sz="2000" b="1" dirty="0" smtClean="0">
                <a:solidFill>
                  <a:schemeClr val="tx1"/>
                </a:solidFill>
                <a:effectLst/>
                <a:cs typeface="0 Compset" pitchFamily="2" charset="-78"/>
              </a:rPr>
              <a:t> </a:t>
            </a:r>
            <a:r>
              <a:rPr lang="en-US" sz="2000" b="1" dirty="0" smtClean="0">
                <a:solidFill>
                  <a:schemeClr val="tx1"/>
                </a:solidFill>
                <a:effectLst/>
                <a:cs typeface="0 Compset" pitchFamily="2" charset="-78"/>
              </a:rPr>
              <a:t>s</a:t>
            </a:r>
            <a:r>
              <a:rPr lang="fa-IR" sz="2000" b="1" dirty="0" smtClean="0">
                <a:solidFill>
                  <a:schemeClr val="tx1"/>
                </a:solidFill>
                <a:effectLst/>
                <a:cs typeface="0 Compset" pitchFamily="2" charset="-78"/>
              </a:rPr>
              <a:t> در حال پر شدن است ؟</a:t>
            </a:r>
            <a:br>
              <a:rPr lang="fa-IR" sz="2000" b="1" dirty="0" smtClean="0">
                <a:solidFill>
                  <a:schemeClr val="tx1"/>
                </a:solidFill>
                <a:effectLst/>
                <a:cs typeface="0 Compset" pitchFamily="2" charset="-78"/>
              </a:rPr>
            </a:br>
            <a:r>
              <a:rPr lang="fa-IR" sz="2000" b="1" dirty="0" smtClean="0">
                <a:solidFill>
                  <a:schemeClr val="tx1"/>
                </a:solidFill>
                <a:effectLst/>
                <a:cs typeface="0 Compset" pitchFamily="2" charset="-78"/>
              </a:rPr>
              <a:t>این عناصر در کدام گروه ها قرار دارند ؟</a:t>
            </a:r>
            <a:br>
              <a:rPr lang="fa-IR" sz="2000" b="1" dirty="0" smtClean="0">
                <a:solidFill>
                  <a:schemeClr val="tx1"/>
                </a:solidFill>
                <a:effectLst/>
                <a:cs typeface="0 Compset" pitchFamily="2" charset="-78"/>
              </a:rPr>
            </a:br>
            <a:r>
              <a:rPr lang="fa-IR" sz="2000" b="1" dirty="0" smtClean="0">
                <a:solidFill>
                  <a:schemeClr val="tx1"/>
                </a:solidFill>
                <a:effectLst/>
                <a:cs typeface="0 Compset" pitchFamily="2" charset="-78"/>
              </a:rPr>
              <a:t>سئوال را در باره دیگر زیرلایه ها ( </a:t>
            </a:r>
            <a:r>
              <a:rPr lang="en-US" sz="2000" b="1" dirty="0" smtClean="0">
                <a:solidFill>
                  <a:schemeClr val="tx1"/>
                </a:solidFill>
                <a:effectLst/>
                <a:cs typeface="0 Compset" pitchFamily="2" charset="-78"/>
              </a:rPr>
              <a:t>p, d , f</a:t>
            </a:r>
            <a:r>
              <a:rPr lang="fa-IR" sz="2000" b="1" dirty="0" smtClean="0">
                <a:solidFill>
                  <a:schemeClr val="tx1"/>
                </a:solidFill>
                <a:effectLst/>
                <a:cs typeface="0 Compset" pitchFamily="2" charset="-78"/>
              </a:rPr>
              <a:t> )  پاسخ دهید . </a:t>
            </a:r>
            <a:endParaRPr lang="en-US" sz="2000" b="1" dirty="0">
              <a:solidFill>
                <a:schemeClr val="tx1"/>
              </a:solidFill>
              <a:effectLst/>
              <a:cs typeface="0 Compset" pitchFamily="2" charset="-78"/>
            </a:endParaRP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67141" y="1447800"/>
            <a:ext cx="7235267" cy="4800600"/>
          </a:xfrm>
        </p:spPr>
      </p:pic>
    </p:spTree>
    <p:extLst>
      <p:ext uri="{BB962C8B-B14F-4D97-AF65-F5344CB8AC3E}">
        <p14:creationId xmlns:p14="http://schemas.microsoft.com/office/powerpoint/2010/main" val="30311114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35608" y="228600"/>
            <a:ext cx="7498080" cy="114300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rtl="1"/>
            <a:r>
              <a:rPr lang="fa-IR" sz="2800" b="1" dirty="0" smtClean="0">
                <a:solidFill>
                  <a:schemeClr val="tx1"/>
                </a:solidFill>
                <a:effectLst/>
                <a:cs typeface="0 Compset" pitchFamily="2" charset="-78"/>
              </a:rPr>
              <a:t/>
            </a:r>
            <a:br>
              <a:rPr lang="fa-IR" sz="2800" b="1" dirty="0" smtClean="0">
                <a:solidFill>
                  <a:schemeClr val="tx1"/>
                </a:solidFill>
                <a:effectLst/>
                <a:cs typeface="0 Compset" pitchFamily="2" charset="-78"/>
              </a:rPr>
            </a:br>
            <a:r>
              <a:rPr lang="fa-IR" sz="2800" b="1" dirty="0" smtClean="0">
                <a:solidFill>
                  <a:schemeClr val="tx1"/>
                </a:solidFill>
                <a:effectLst/>
                <a:cs typeface="0 Compset" pitchFamily="2" charset="-78"/>
              </a:rPr>
              <a:t>آیا روشی برای نمایش الکترون های ظرفیتی می شناسید ؟</a:t>
            </a:r>
            <a:br>
              <a:rPr lang="fa-IR" sz="2800" b="1" dirty="0" smtClean="0">
                <a:solidFill>
                  <a:schemeClr val="tx1"/>
                </a:solidFill>
                <a:effectLst/>
                <a:cs typeface="0 Compset" pitchFamily="2" charset="-78"/>
              </a:rPr>
            </a:br>
            <a:endParaRPr lang="en-US" sz="2800" b="1" dirty="0">
              <a:solidFill>
                <a:schemeClr val="tx1"/>
              </a:solidFill>
              <a:effectLst/>
              <a:cs typeface="0 Compset"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399" y="2362200"/>
            <a:ext cx="2867025"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3299526"/>
            <a:ext cx="6858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2783" y="5514975"/>
            <a:ext cx="6858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3299526"/>
            <a:ext cx="6858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1600200"/>
            <a:ext cx="6858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4038600"/>
            <a:ext cx="6858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5514975"/>
            <a:ext cx="6858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038600"/>
            <a:ext cx="6858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600200"/>
            <a:ext cx="6858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1725" y="6324600"/>
            <a:ext cx="6000750" cy="400050"/>
          </a:xfrm>
          <a:prstGeom prst="rect">
            <a:avLst/>
          </a:prstGeom>
          <a:ln/>
        </p:spPr>
        <p:style>
          <a:lnRef idx="1">
            <a:schemeClr val="accent6"/>
          </a:lnRef>
          <a:fillRef idx="2">
            <a:schemeClr val="accent6"/>
          </a:fillRef>
          <a:effectRef idx="1">
            <a:schemeClr val="accent6"/>
          </a:effectRef>
          <a:fontRef idx="minor">
            <a:schemeClr val="dk1"/>
          </a:fontRef>
        </p:style>
      </p:pic>
    </p:spTree>
    <p:extLst>
      <p:ext uri="{BB962C8B-B14F-4D97-AF65-F5344CB8AC3E}">
        <p14:creationId xmlns:p14="http://schemas.microsoft.com/office/powerpoint/2010/main" val="21189731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right)">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heel(1)">
                                      <p:cBhvr>
                                        <p:cTn id="17" dur="20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051"/>
                                        </p:tgtEl>
                                        <p:attrNameLst>
                                          <p:attrName>style.visibility</p:attrName>
                                        </p:attrNameLst>
                                      </p:cBhvr>
                                      <p:to>
                                        <p:strVal val="visible"/>
                                      </p:to>
                                    </p:set>
                                    <p:anim calcmode="lin" valueType="num">
                                      <p:cBhvr additive="base">
                                        <p:cTn id="22" dur="500" fill="hold"/>
                                        <p:tgtEl>
                                          <p:spTgt spid="2051"/>
                                        </p:tgtEl>
                                        <p:attrNameLst>
                                          <p:attrName>ppt_x</p:attrName>
                                        </p:attrNameLst>
                                      </p:cBhvr>
                                      <p:tavLst>
                                        <p:tav tm="0">
                                          <p:val>
                                            <p:strVal val="1+#ppt_w/2"/>
                                          </p:val>
                                        </p:tav>
                                        <p:tav tm="100000">
                                          <p:val>
                                            <p:strVal val="#ppt_x"/>
                                          </p:val>
                                        </p:tav>
                                      </p:tavLst>
                                    </p:anim>
                                    <p:anim calcmode="lin" valueType="num">
                                      <p:cBhvr additive="base">
                                        <p:cTn id="23"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2053"/>
                                        </p:tgtEl>
                                        <p:attrNameLst>
                                          <p:attrName>style.visibility</p:attrName>
                                        </p:attrNameLst>
                                      </p:cBhvr>
                                      <p:to>
                                        <p:strVal val="visible"/>
                                      </p:to>
                                    </p:set>
                                    <p:anim calcmode="lin" valueType="num">
                                      <p:cBhvr additive="base">
                                        <p:cTn id="28" dur="500" fill="hold"/>
                                        <p:tgtEl>
                                          <p:spTgt spid="2053"/>
                                        </p:tgtEl>
                                        <p:attrNameLst>
                                          <p:attrName>ppt_x</p:attrName>
                                        </p:attrNameLst>
                                      </p:cBhvr>
                                      <p:tavLst>
                                        <p:tav tm="0">
                                          <p:val>
                                            <p:strVal val="0-#ppt_w/2"/>
                                          </p:val>
                                        </p:tav>
                                        <p:tav tm="100000">
                                          <p:val>
                                            <p:strVal val="#ppt_x"/>
                                          </p:val>
                                        </p:tav>
                                      </p:tavLst>
                                    </p:anim>
                                    <p:anim calcmode="lin" valueType="num">
                                      <p:cBhvr additive="base">
                                        <p:cTn id="29" dur="500" fill="hold"/>
                                        <p:tgtEl>
                                          <p:spTgt spid="205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2054"/>
                                        </p:tgtEl>
                                        <p:attrNameLst>
                                          <p:attrName>style.visibility</p:attrName>
                                        </p:attrNameLst>
                                      </p:cBhvr>
                                      <p:to>
                                        <p:strVal val="visible"/>
                                      </p:to>
                                    </p:set>
                                    <p:anim calcmode="lin" valueType="num">
                                      <p:cBhvr additive="base">
                                        <p:cTn id="34" dur="500" fill="hold"/>
                                        <p:tgtEl>
                                          <p:spTgt spid="2054"/>
                                        </p:tgtEl>
                                        <p:attrNameLst>
                                          <p:attrName>ppt_x</p:attrName>
                                        </p:attrNameLst>
                                      </p:cBhvr>
                                      <p:tavLst>
                                        <p:tav tm="0">
                                          <p:val>
                                            <p:strVal val="0-#ppt_w/2"/>
                                          </p:val>
                                        </p:tav>
                                        <p:tav tm="100000">
                                          <p:val>
                                            <p:strVal val="#ppt_x"/>
                                          </p:val>
                                        </p:tav>
                                      </p:tavLst>
                                    </p:anim>
                                    <p:anim calcmode="lin" valueType="num">
                                      <p:cBhvr additive="base">
                                        <p:cTn id="35" dur="500" fill="hold"/>
                                        <p:tgtEl>
                                          <p:spTgt spid="2054"/>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2055"/>
                                        </p:tgtEl>
                                        <p:attrNameLst>
                                          <p:attrName>style.visibility</p:attrName>
                                        </p:attrNameLst>
                                      </p:cBhvr>
                                      <p:to>
                                        <p:strVal val="visible"/>
                                      </p:to>
                                    </p:set>
                                    <p:anim calcmode="lin" valueType="num">
                                      <p:cBhvr additive="base">
                                        <p:cTn id="40" dur="500" fill="hold"/>
                                        <p:tgtEl>
                                          <p:spTgt spid="2055"/>
                                        </p:tgtEl>
                                        <p:attrNameLst>
                                          <p:attrName>ppt_x</p:attrName>
                                        </p:attrNameLst>
                                      </p:cBhvr>
                                      <p:tavLst>
                                        <p:tav tm="0">
                                          <p:val>
                                            <p:strVal val="0-#ppt_w/2"/>
                                          </p:val>
                                        </p:tav>
                                        <p:tav tm="100000">
                                          <p:val>
                                            <p:strVal val="#ppt_x"/>
                                          </p:val>
                                        </p:tav>
                                      </p:tavLst>
                                    </p:anim>
                                    <p:anim calcmode="lin" valueType="num">
                                      <p:cBhvr additive="base">
                                        <p:cTn id="41" dur="500" fill="hold"/>
                                        <p:tgtEl>
                                          <p:spTgt spid="2055"/>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nodeType="clickEffect">
                                  <p:stCondLst>
                                    <p:cond delay="0"/>
                                  </p:stCondLst>
                                  <p:childTnLst>
                                    <p:set>
                                      <p:cBhvr>
                                        <p:cTn id="45" dur="1" fill="hold">
                                          <p:stCondLst>
                                            <p:cond delay="0"/>
                                          </p:stCondLst>
                                        </p:cTn>
                                        <p:tgtEl>
                                          <p:spTgt spid="2056"/>
                                        </p:tgtEl>
                                        <p:attrNameLst>
                                          <p:attrName>style.visibility</p:attrName>
                                        </p:attrNameLst>
                                      </p:cBhvr>
                                      <p:to>
                                        <p:strVal val="visible"/>
                                      </p:to>
                                    </p:set>
                                    <p:anim calcmode="lin" valueType="num">
                                      <p:cBhvr additive="base">
                                        <p:cTn id="46" dur="500" fill="hold"/>
                                        <p:tgtEl>
                                          <p:spTgt spid="2056"/>
                                        </p:tgtEl>
                                        <p:attrNameLst>
                                          <p:attrName>ppt_x</p:attrName>
                                        </p:attrNameLst>
                                      </p:cBhvr>
                                      <p:tavLst>
                                        <p:tav tm="0">
                                          <p:val>
                                            <p:strVal val="1+#ppt_w/2"/>
                                          </p:val>
                                        </p:tav>
                                        <p:tav tm="100000">
                                          <p:val>
                                            <p:strVal val="#ppt_x"/>
                                          </p:val>
                                        </p:tav>
                                      </p:tavLst>
                                    </p:anim>
                                    <p:anim calcmode="lin" valueType="num">
                                      <p:cBhvr additive="base">
                                        <p:cTn id="47" dur="500" fill="hold"/>
                                        <p:tgtEl>
                                          <p:spTgt spid="2056"/>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2057"/>
                                        </p:tgtEl>
                                        <p:attrNameLst>
                                          <p:attrName>style.visibility</p:attrName>
                                        </p:attrNameLst>
                                      </p:cBhvr>
                                      <p:to>
                                        <p:strVal val="visible"/>
                                      </p:to>
                                    </p:set>
                                    <p:anim calcmode="lin" valueType="num">
                                      <p:cBhvr additive="base">
                                        <p:cTn id="52" dur="500" fill="hold"/>
                                        <p:tgtEl>
                                          <p:spTgt spid="2057"/>
                                        </p:tgtEl>
                                        <p:attrNameLst>
                                          <p:attrName>ppt_x</p:attrName>
                                        </p:attrNameLst>
                                      </p:cBhvr>
                                      <p:tavLst>
                                        <p:tav tm="0">
                                          <p:val>
                                            <p:strVal val="1+#ppt_w/2"/>
                                          </p:val>
                                        </p:tav>
                                        <p:tav tm="100000">
                                          <p:val>
                                            <p:strVal val="#ppt_x"/>
                                          </p:val>
                                        </p:tav>
                                      </p:tavLst>
                                    </p:anim>
                                    <p:anim calcmode="lin" valueType="num">
                                      <p:cBhvr additive="base">
                                        <p:cTn id="53" dur="500" fill="hold"/>
                                        <p:tgtEl>
                                          <p:spTgt spid="2057"/>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2058"/>
                                        </p:tgtEl>
                                        <p:attrNameLst>
                                          <p:attrName>style.visibility</p:attrName>
                                        </p:attrNameLst>
                                      </p:cBhvr>
                                      <p:to>
                                        <p:strVal val="visible"/>
                                      </p:to>
                                    </p:set>
                                    <p:anim calcmode="lin" valueType="num">
                                      <p:cBhvr additive="base">
                                        <p:cTn id="58" dur="500" fill="hold"/>
                                        <p:tgtEl>
                                          <p:spTgt spid="2058"/>
                                        </p:tgtEl>
                                        <p:attrNameLst>
                                          <p:attrName>ppt_x</p:attrName>
                                        </p:attrNameLst>
                                      </p:cBhvr>
                                      <p:tavLst>
                                        <p:tav tm="0">
                                          <p:val>
                                            <p:strVal val="0-#ppt_w/2"/>
                                          </p:val>
                                        </p:tav>
                                        <p:tav tm="100000">
                                          <p:val>
                                            <p:strVal val="#ppt_x"/>
                                          </p:val>
                                        </p:tav>
                                      </p:tavLst>
                                    </p:anim>
                                    <p:anim calcmode="lin" valueType="num">
                                      <p:cBhvr additive="base">
                                        <p:cTn id="59" dur="500" fill="hold"/>
                                        <p:tgtEl>
                                          <p:spTgt spid="2058"/>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2059"/>
                                        </p:tgtEl>
                                        <p:attrNameLst>
                                          <p:attrName>style.visibility</p:attrName>
                                        </p:attrNameLst>
                                      </p:cBhvr>
                                      <p:to>
                                        <p:strVal val="visible"/>
                                      </p:to>
                                    </p:set>
                                    <p:anim calcmode="lin" valueType="num">
                                      <p:cBhvr additive="base">
                                        <p:cTn id="64" dur="500" fill="hold"/>
                                        <p:tgtEl>
                                          <p:spTgt spid="2059"/>
                                        </p:tgtEl>
                                        <p:attrNameLst>
                                          <p:attrName>ppt_x</p:attrName>
                                        </p:attrNameLst>
                                      </p:cBhvr>
                                      <p:tavLst>
                                        <p:tav tm="0">
                                          <p:val>
                                            <p:strVal val="1+#ppt_w/2"/>
                                          </p:val>
                                        </p:tav>
                                        <p:tav tm="100000">
                                          <p:val>
                                            <p:strVal val="#ppt_x"/>
                                          </p:val>
                                        </p:tav>
                                      </p:tavLst>
                                    </p:anim>
                                    <p:anim calcmode="lin" valueType="num">
                                      <p:cBhvr additive="base">
                                        <p:cTn id="65" dur="500" fill="hold"/>
                                        <p:tgtEl>
                                          <p:spTgt spid="20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000" b="1" dirty="0" smtClean="0">
                <a:solidFill>
                  <a:schemeClr val="tx1"/>
                </a:solidFill>
                <a:effectLst/>
                <a:cs typeface="0 Compset" pitchFamily="2" charset="-78"/>
              </a:rPr>
              <a:t>با توجه به ساختار الکترون – نقطه ای عناصر </a:t>
            </a:r>
            <a:br>
              <a:rPr lang="fa-IR" sz="2000" b="1" dirty="0" smtClean="0">
                <a:solidFill>
                  <a:schemeClr val="tx1"/>
                </a:solidFill>
                <a:effectLst/>
                <a:cs typeface="0 Compset" pitchFamily="2" charset="-78"/>
              </a:rPr>
            </a:br>
            <a:r>
              <a:rPr lang="fa-IR" sz="2000" b="1" dirty="0" smtClean="0">
                <a:solidFill>
                  <a:schemeClr val="tx1"/>
                </a:solidFill>
                <a:effectLst/>
                <a:cs typeface="0 Compset" pitchFamily="2" charset="-78"/>
              </a:rPr>
              <a:t>آیا می توان گفت ، عناصر دارای تعداد الکترون ظرفیتی برابر، هم گروه هستند ؟</a:t>
            </a:r>
            <a:endParaRPr lang="en-US" sz="2000" b="1" dirty="0">
              <a:solidFill>
                <a:schemeClr val="tx1"/>
              </a:solidFill>
              <a:effectLst/>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133600"/>
            <a:ext cx="6248400" cy="413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119" y="1981200"/>
            <a:ext cx="54292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3596" y="3316805"/>
            <a:ext cx="4476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163" y="3364430"/>
            <a:ext cx="6572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6781" y="3297755"/>
            <a:ext cx="7334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05400" y="3364430"/>
            <a:ext cx="68580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84347" y="3335855"/>
            <a:ext cx="70485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05600" y="3332826"/>
            <a:ext cx="6667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87516" y="2160938"/>
            <a:ext cx="71437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33600" y="2797692"/>
            <a:ext cx="5810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66084" y="3962400"/>
            <a:ext cx="639115" cy="1032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62363" y="3962400"/>
            <a:ext cx="581025"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22505" y="3937541"/>
            <a:ext cx="5619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81971" y="3924300"/>
            <a:ext cx="61912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1" name="Picture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60423" y="3952875"/>
            <a:ext cx="619125"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692117" y="3924300"/>
            <a:ext cx="676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504216" y="2797691"/>
            <a:ext cx="628650"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0203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ircle(out)">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circle(in)">
                                      <p:cBhvr>
                                        <p:cTn id="17" dur="20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circle(in)">
                                      <p:cBhvr>
                                        <p:cTn id="22" dur="20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29"/>
                                        </p:tgtEl>
                                        <p:attrNameLst>
                                          <p:attrName>style.visibility</p:attrName>
                                        </p:attrNameLst>
                                      </p:cBhvr>
                                      <p:to>
                                        <p:strVal val="visible"/>
                                      </p:to>
                                    </p:set>
                                    <p:animEffect transition="in" filter="circle(in)">
                                      <p:cBhvr>
                                        <p:cTn id="27" dur="2000"/>
                                        <p:tgtEl>
                                          <p:spTgt spid="1029"/>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030"/>
                                        </p:tgtEl>
                                        <p:attrNameLst>
                                          <p:attrName>style.visibility</p:attrName>
                                        </p:attrNameLst>
                                      </p:cBhvr>
                                      <p:to>
                                        <p:strVal val="visible"/>
                                      </p:to>
                                    </p:set>
                                    <p:animEffect transition="in" filter="circle(in)">
                                      <p:cBhvr>
                                        <p:cTn id="32" dur="2000"/>
                                        <p:tgtEl>
                                          <p:spTgt spid="1030"/>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031"/>
                                        </p:tgtEl>
                                        <p:attrNameLst>
                                          <p:attrName>style.visibility</p:attrName>
                                        </p:attrNameLst>
                                      </p:cBhvr>
                                      <p:to>
                                        <p:strVal val="visible"/>
                                      </p:to>
                                    </p:set>
                                    <p:animEffect transition="in" filter="circle(in)">
                                      <p:cBhvr>
                                        <p:cTn id="37" dur="2000"/>
                                        <p:tgtEl>
                                          <p:spTgt spid="1031"/>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1032"/>
                                        </p:tgtEl>
                                        <p:attrNameLst>
                                          <p:attrName>style.visibility</p:attrName>
                                        </p:attrNameLst>
                                      </p:cBhvr>
                                      <p:to>
                                        <p:strVal val="visible"/>
                                      </p:to>
                                    </p:set>
                                    <p:animEffect transition="in" filter="circle(in)">
                                      <p:cBhvr>
                                        <p:cTn id="42" dur="2000"/>
                                        <p:tgtEl>
                                          <p:spTgt spid="1032"/>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1033"/>
                                        </p:tgtEl>
                                        <p:attrNameLst>
                                          <p:attrName>style.visibility</p:attrName>
                                        </p:attrNameLst>
                                      </p:cBhvr>
                                      <p:to>
                                        <p:strVal val="visible"/>
                                      </p:to>
                                    </p:set>
                                    <p:animEffect transition="in" filter="circle(in)">
                                      <p:cBhvr>
                                        <p:cTn id="47" dur="2000"/>
                                        <p:tgtEl>
                                          <p:spTgt spid="1033"/>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1034"/>
                                        </p:tgtEl>
                                        <p:attrNameLst>
                                          <p:attrName>style.visibility</p:attrName>
                                        </p:attrNameLst>
                                      </p:cBhvr>
                                      <p:to>
                                        <p:strVal val="visible"/>
                                      </p:to>
                                    </p:set>
                                    <p:animEffect transition="in" filter="circle(in)">
                                      <p:cBhvr>
                                        <p:cTn id="52" dur="2000"/>
                                        <p:tgtEl>
                                          <p:spTgt spid="1034"/>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32" fill="hold" nodeType="clickEffect">
                                  <p:stCondLst>
                                    <p:cond delay="0"/>
                                  </p:stCondLst>
                                  <p:childTnLst>
                                    <p:set>
                                      <p:cBhvr>
                                        <p:cTn id="56" dur="1" fill="hold">
                                          <p:stCondLst>
                                            <p:cond delay="0"/>
                                          </p:stCondLst>
                                        </p:cTn>
                                        <p:tgtEl>
                                          <p:spTgt spid="1035"/>
                                        </p:tgtEl>
                                        <p:attrNameLst>
                                          <p:attrName>style.visibility</p:attrName>
                                        </p:attrNameLst>
                                      </p:cBhvr>
                                      <p:to>
                                        <p:strVal val="visible"/>
                                      </p:to>
                                    </p:set>
                                    <p:animEffect transition="in" filter="circle(out)">
                                      <p:cBhvr>
                                        <p:cTn id="57" dur="2000"/>
                                        <p:tgtEl>
                                          <p:spTgt spid="1035"/>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32" fill="hold" nodeType="clickEffect">
                                  <p:stCondLst>
                                    <p:cond delay="0"/>
                                  </p:stCondLst>
                                  <p:childTnLst>
                                    <p:set>
                                      <p:cBhvr>
                                        <p:cTn id="61" dur="1" fill="hold">
                                          <p:stCondLst>
                                            <p:cond delay="0"/>
                                          </p:stCondLst>
                                        </p:cTn>
                                        <p:tgtEl>
                                          <p:spTgt spid="1036"/>
                                        </p:tgtEl>
                                        <p:attrNameLst>
                                          <p:attrName>style.visibility</p:attrName>
                                        </p:attrNameLst>
                                      </p:cBhvr>
                                      <p:to>
                                        <p:strVal val="visible"/>
                                      </p:to>
                                    </p:set>
                                    <p:animEffect transition="in" filter="circle(out)">
                                      <p:cBhvr>
                                        <p:cTn id="62" dur="2000"/>
                                        <p:tgtEl>
                                          <p:spTgt spid="1036"/>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32" fill="hold" nodeType="clickEffect">
                                  <p:stCondLst>
                                    <p:cond delay="0"/>
                                  </p:stCondLst>
                                  <p:childTnLst>
                                    <p:set>
                                      <p:cBhvr>
                                        <p:cTn id="66" dur="1" fill="hold">
                                          <p:stCondLst>
                                            <p:cond delay="0"/>
                                          </p:stCondLst>
                                        </p:cTn>
                                        <p:tgtEl>
                                          <p:spTgt spid="1038"/>
                                        </p:tgtEl>
                                        <p:attrNameLst>
                                          <p:attrName>style.visibility</p:attrName>
                                        </p:attrNameLst>
                                      </p:cBhvr>
                                      <p:to>
                                        <p:strVal val="visible"/>
                                      </p:to>
                                    </p:set>
                                    <p:animEffect transition="in" filter="circle(out)">
                                      <p:cBhvr>
                                        <p:cTn id="67" dur="2000"/>
                                        <p:tgtEl>
                                          <p:spTgt spid="1038"/>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32" fill="hold" nodeType="clickEffect">
                                  <p:stCondLst>
                                    <p:cond delay="0"/>
                                  </p:stCondLst>
                                  <p:childTnLst>
                                    <p:set>
                                      <p:cBhvr>
                                        <p:cTn id="71" dur="1" fill="hold">
                                          <p:stCondLst>
                                            <p:cond delay="0"/>
                                          </p:stCondLst>
                                        </p:cTn>
                                        <p:tgtEl>
                                          <p:spTgt spid="1039"/>
                                        </p:tgtEl>
                                        <p:attrNameLst>
                                          <p:attrName>style.visibility</p:attrName>
                                        </p:attrNameLst>
                                      </p:cBhvr>
                                      <p:to>
                                        <p:strVal val="visible"/>
                                      </p:to>
                                    </p:set>
                                    <p:animEffect transition="in" filter="circle(out)">
                                      <p:cBhvr>
                                        <p:cTn id="72" dur="2000"/>
                                        <p:tgtEl>
                                          <p:spTgt spid="1039"/>
                                        </p:tgtEl>
                                      </p:cBhvr>
                                    </p:animEffect>
                                  </p:childTnLst>
                                </p:cTn>
                              </p:par>
                            </p:childTnLst>
                          </p:cTn>
                        </p:par>
                      </p:childTnLst>
                    </p:cTn>
                  </p:par>
                  <p:par>
                    <p:cTn id="73" fill="hold">
                      <p:stCondLst>
                        <p:cond delay="indefinite"/>
                      </p:stCondLst>
                      <p:childTnLst>
                        <p:par>
                          <p:cTn id="74" fill="hold">
                            <p:stCondLst>
                              <p:cond delay="0"/>
                            </p:stCondLst>
                            <p:childTnLst>
                              <p:par>
                                <p:cTn id="75" presetID="6" presetClass="entr" presetSubtype="32" fill="hold" nodeType="clickEffect">
                                  <p:stCondLst>
                                    <p:cond delay="0"/>
                                  </p:stCondLst>
                                  <p:childTnLst>
                                    <p:set>
                                      <p:cBhvr>
                                        <p:cTn id="76" dur="1" fill="hold">
                                          <p:stCondLst>
                                            <p:cond delay="0"/>
                                          </p:stCondLst>
                                        </p:cTn>
                                        <p:tgtEl>
                                          <p:spTgt spid="1040"/>
                                        </p:tgtEl>
                                        <p:attrNameLst>
                                          <p:attrName>style.visibility</p:attrName>
                                        </p:attrNameLst>
                                      </p:cBhvr>
                                      <p:to>
                                        <p:strVal val="visible"/>
                                      </p:to>
                                    </p:set>
                                    <p:animEffect transition="in" filter="circle(out)">
                                      <p:cBhvr>
                                        <p:cTn id="77" dur="2000"/>
                                        <p:tgtEl>
                                          <p:spTgt spid="1040"/>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32" fill="hold" nodeType="clickEffect">
                                  <p:stCondLst>
                                    <p:cond delay="0"/>
                                  </p:stCondLst>
                                  <p:childTnLst>
                                    <p:set>
                                      <p:cBhvr>
                                        <p:cTn id="81" dur="1" fill="hold">
                                          <p:stCondLst>
                                            <p:cond delay="0"/>
                                          </p:stCondLst>
                                        </p:cTn>
                                        <p:tgtEl>
                                          <p:spTgt spid="1041"/>
                                        </p:tgtEl>
                                        <p:attrNameLst>
                                          <p:attrName>style.visibility</p:attrName>
                                        </p:attrNameLst>
                                      </p:cBhvr>
                                      <p:to>
                                        <p:strVal val="visible"/>
                                      </p:to>
                                    </p:set>
                                    <p:animEffect transition="in" filter="circle(out)">
                                      <p:cBhvr>
                                        <p:cTn id="82" dur="2000"/>
                                        <p:tgtEl>
                                          <p:spTgt spid="1041"/>
                                        </p:tgtEl>
                                      </p:cBhvr>
                                    </p:animEffect>
                                  </p:childTnLst>
                                </p:cTn>
                              </p:par>
                            </p:childTnLst>
                          </p:cTn>
                        </p:par>
                      </p:childTnLst>
                    </p:cTn>
                  </p:par>
                  <p:par>
                    <p:cTn id="83" fill="hold">
                      <p:stCondLst>
                        <p:cond delay="indefinite"/>
                      </p:stCondLst>
                      <p:childTnLst>
                        <p:par>
                          <p:cTn id="84" fill="hold">
                            <p:stCondLst>
                              <p:cond delay="0"/>
                            </p:stCondLst>
                            <p:childTnLst>
                              <p:par>
                                <p:cTn id="85" presetID="6" presetClass="entr" presetSubtype="32" fill="hold" nodeType="clickEffect">
                                  <p:stCondLst>
                                    <p:cond delay="0"/>
                                  </p:stCondLst>
                                  <p:childTnLst>
                                    <p:set>
                                      <p:cBhvr>
                                        <p:cTn id="86" dur="1" fill="hold">
                                          <p:stCondLst>
                                            <p:cond delay="0"/>
                                          </p:stCondLst>
                                        </p:cTn>
                                        <p:tgtEl>
                                          <p:spTgt spid="1042"/>
                                        </p:tgtEl>
                                        <p:attrNameLst>
                                          <p:attrName>style.visibility</p:attrName>
                                        </p:attrNameLst>
                                      </p:cBhvr>
                                      <p:to>
                                        <p:strVal val="visible"/>
                                      </p:to>
                                    </p:set>
                                    <p:animEffect transition="in" filter="circle(out)">
                                      <p:cBhvr>
                                        <p:cTn id="87" dur="2000"/>
                                        <p:tgtEl>
                                          <p:spTgt spid="1042"/>
                                        </p:tgtEl>
                                      </p:cBhvr>
                                    </p:animEffect>
                                  </p:childTnLst>
                                </p:cTn>
                              </p:par>
                            </p:childTnLst>
                          </p:cTn>
                        </p:par>
                      </p:childTnLst>
                    </p:cTn>
                  </p:par>
                  <p:par>
                    <p:cTn id="88" fill="hold">
                      <p:stCondLst>
                        <p:cond delay="indefinite"/>
                      </p:stCondLst>
                      <p:childTnLst>
                        <p:par>
                          <p:cTn id="89" fill="hold">
                            <p:stCondLst>
                              <p:cond delay="0"/>
                            </p:stCondLst>
                            <p:childTnLst>
                              <p:par>
                                <p:cTn id="90" presetID="6" presetClass="entr" presetSubtype="32" fill="hold" nodeType="clickEffect">
                                  <p:stCondLst>
                                    <p:cond delay="0"/>
                                  </p:stCondLst>
                                  <p:childTnLst>
                                    <p:set>
                                      <p:cBhvr>
                                        <p:cTn id="91" dur="1" fill="hold">
                                          <p:stCondLst>
                                            <p:cond delay="0"/>
                                          </p:stCondLst>
                                        </p:cTn>
                                        <p:tgtEl>
                                          <p:spTgt spid="1043"/>
                                        </p:tgtEl>
                                        <p:attrNameLst>
                                          <p:attrName>style.visibility</p:attrName>
                                        </p:attrNameLst>
                                      </p:cBhvr>
                                      <p:to>
                                        <p:strVal val="visible"/>
                                      </p:to>
                                    </p:set>
                                    <p:animEffect transition="in" filter="circle(out)">
                                      <p:cBhvr>
                                        <p:cTn id="92" dur="2000"/>
                                        <p:tgtEl>
                                          <p:spTgt spid="1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133600"/>
            <a:ext cx="6248400" cy="413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2797692"/>
            <a:ext cx="5810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6084" y="3962400"/>
            <a:ext cx="639115" cy="1032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2363" y="3962400"/>
            <a:ext cx="581025"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2505" y="3937541"/>
            <a:ext cx="5619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1971" y="3924300"/>
            <a:ext cx="61912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1" name="Picture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60423" y="3952875"/>
            <a:ext cx="619125"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92117" y="3924300"/>
            <a:ext cx="676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04216" y="2797691"/>
            <a:ext cx="628650"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400" b="1" dirty="0" smtClean="0">
                <a:solidFill>
                  <a:schemeClr val="tx1"/>
                </a:solidFill>
                <a:effectLst/>
                <a:cs typeface="0 Compset" pitchFamily="2" charset="-78"/>
              </a:rPr>
              <a:t>تعداد الکترون های منفرد در مدل الکترون نقطه ای  ظرفیت اتم را نشان می دهد</a:t>
            </a:r>
            <a:endParaRPr lang="en-US" sz="2400" b="1" dirty="0">
              <a:solidFill>
                <a:schemeClr val="tx1"/>
              </a:solidFill>
              <a:effectLst/>
              <a:cs typeface="0 Compset" pitchFamily="2" charset="-78"/>
            </a:endParaRPr>
          </a:p>
        </p:txBody>
      </p:sp>
      <p:pic>
        <p:nvPicPr>
          <p:cNvPr id="3074"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11395" y="1643054"/>
            <a:ext cx="638794" cy="935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63803" y="3099337"/>
            <a:ext cx="583543"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12952" y="3085545"/>
            <a:ext cx="54537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84837" y="3036570"/>
            <a:ext cx="540013" cy="741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16921" y="3048000"/>
            <a:ext cx="442931"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04054" y="3099534"/>
            <a:ext cx="54537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504216" y="1946462"/>
            <a:ext cx="476249" cy="64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27717" y="3085545"/>
            <a:ext cx="54537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856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ircle(out)">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1035"/>
                                        </p:tgtEl>
                                        <p:attrNameLst>
                                          <p:attrName>style.visibility</p:attrName>
                                        </p:attrNameLst>
                                      </p:cBhvr>
                                      <p:to>
                                        <p:strVal val="visible"/>
                                      </p:to>
                                    </p:set>
                                    <p:animEffect transition="in" filter="circle(out)">
                                      <p:cBhvr>
                                        <p:cTn id="17" dur="2000"/>
                                        <p:tgtEl>
                                          <p:spTgt spid="103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1036"/>
                                        </p:tgtEl>
                                        <p:attrNameLst>
                                          <p:attrName>style.visibility</p:attrName>
                                        </p:attrNameLst>
                                      </p:cBhvr>
                                      <p:to>
                                        <p:strVal val="visible"/>
                                      </p:to>
                                    </p:set>
                                    <p:animEffect transition="in" filter="circle(out)">
                                      <p:cBhvr>
                                        <p:cTn id="22" dur="2000"/>
                                        <p:tgtEl>
                                          <p:spTgt spid="103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32" fill="hold" nodeType="clickEffect">
                                  <p:stCondLst>
                                    <p:cond delay="0"/>
                                  </p:stCondLst>
                                  <p:childTnLst>
                                    <p:set>
                                      <p:cBhvr>
                                        <p:cTn id="26" dur="1" fill="hold">
                                          <p:stCondLst>
                                            <p:cond delay="0"/>
                                          </p:stCondLst>
                                        </p:cTn>
                                        <p:tgtEl>
                                          <p:spTgt spid="1038"/>
                                        </p:tgtEl>
                                        <p:attrNameLst>
                                          <p:attrName>style.visibility</p:attrName>
                                        </p:attrNameLst>
                                      </p:cBhvr>
                                      <p:to>
                                        <p:strVal val="visible"/>
                                      </p:to>
                                    </p:set>
                                    <p:animEffect transition="in" filter="circle(out)">
                                      <p:cBhvr>
                                        <p:cTn id="27" dur="2000"/>
                                        <p:tgtEl>
                                          <p:spTgt spid="103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nodeType="clickEffect">
                                  <p:stCondLst>
                                    <p:cond delay="0"/>
                                  </p:stCondLst>
                                  <p:childTnLst>
                                    <p:set>
                                      <p:cBhvr>
                                        <p:cTn id="31" dur="1" fill="hold">
                                          <p:stCondLst>
                                            <p:cond delay="0"/>
                                          </p:stCondLst>
                                        </p:cTn>
                                        <p:tgtEl>
                                          <p:spTgt spid="1039"/>
                                        </p:tgtEl>
                                        <p:attrNameLst>
                                          <p:attrName>style.visibility</p:attrName>
                                        </p:attrNameLst>
                                      </p:cBhvr>
                                      <p:to>
                                        <p:strVal val="visible"/>
                                      </p:to>
                                    </p:set>
                                    <p:animEffect transition="in" filter="circle(out)">
                                      <p:cBhvr>
                                        <p:cTn id="32" dur="2000"/>
                                        <p:tgtEl>
                                          <p:spTgt spid="1039"/>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32" fill="hold" nodeType="clickEffect">
                                  <p:stCondLst>
                                    <p:cond delay="0"/>
                                  </p:stCondLst>
                                  <p:childTnLst>
                                    <p:set>
                                      <p:cBhvr>
                                        <p:cTn id="36" dur="1" fill="hold">
                                          <p:stCondLst>
                                            <p:cond delay="0"/>
                                          </p:stCondLst>
                                        </p:cTn>
                                        <p:tgtEl>
                                          <p:spTgt spid="1040"/>
                                        </p:tgtEl>
                                        <p:attrNameLst>
                                          <p:attrName>style.visibility</p:attrName>
                                        </p:attrNameLst>
                                      </p:cBhvr>
                                      <p:to>
                                        <p:strVal val="visible"/>
                                      </p:to>
                                    </p:set>
                                    <p:animEffect transition="in" filter="circle(out)">
                                      <p:cBhvr>
                                        <p:cTn id="37" dur="2000"/>
                                        <p:tgtEl>
                                          <p:spTgt spid="104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32" fill="hold" nodeType="clickEffect">
                                  <p:stCondLst>
                                    <p:cond delay="0"/>
                                  </p:stCondLst>
                                  <p:childTnLst>
                                    <p:set>
                                      <p:cBhvr>
                                        <p:cTn id="41" dur="1" fill="hold">
                                          <p:stCondLst>
                                            <p:cond delay="0"/>
                                          </p:stCondLst>
                                        </p:cTn>
                                        <p:tgtEl>
                                          <p:spTgt spid="1041"/>
                                        </p:tgtEl>
                                        <p:attrNameLst>
                                          <p:attrName>style.visibility</p:attrName>
                                        </p:attrNameLst>
                                      </p:cBhvr>
                                      <p:to>
                                        <p:strVal val="visible"/>
                                      </p:to>
                                    </p:set>
                                    <p:animEffect transition="in" filter="circle(out)">
                                      <p:cBhvr>
                                        <p:cTn id="42" dur="2000"/>
                                        <p:tgtEl>
                                          <p:spTgt spid="1041"/>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32" fill="hold" nodeType="clickEffect">
                                  <p:stCondLst>
                                    <p:cond delay="0"/>
                                  </p:stCondLst>
                                  <p:childTnLst>
                                    <p:set>
                                      <p:cBhvr>
                                        <p:cTn id="46" dur="1" fill="hold">
                                          <p:stCondLst>
                                            <p:cond delay="0"/>
                                          </p:stCondLst>
                                        </p:cTn>
                                        <p:tgtEl>
                                          <p:spTgt spid="1042"/>
                                        </p:tgtEl>
                                        <p:attrNameLst>
                                          <p:attrName>style.visibility</p:attrName>
                                        </p:attrNameLst>
                                      </p:cBhvr>
                                      <p:to>
                                        <p:strVal val="visible"/>
                                      </p:to>
                                    </p:set>
                                    <p:animEffect transition="in" filter="circle(out)">
                                      <p:cBhvr>
                                        <p:cTn id="47" dur="2000"/>
                                        <p:tgtEl>
                                          <p:spTgt spid="1042"/>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32" fill="hold" nodeType="clickEffect">
                                  <p:stCondLst>
                                    <p:cond delay="0"/>
                                  </p:stCondLst>
                                  <p:childTnLst>
                                    <p:set>
                                      <p:cBhvr>
                                        <p:cTn id="51" dur="1" fill="hold">
                                          <p:stCondLst>
                                            <p:cond delay="0"/>
                                          </p:stCondLst>
                                        </p:cTn>
                                        <p:tgtEl>
                                          <p:spTgt spid="1043"/>
                                        </p:tgtEl>
                                        <p:attrNameLst>
                                          <p:attrName>style.visibility</p:attrName>
                                        </p:attrNameLst>
                                      </p:cBhvr>
                                      <p:to>
                                        <p:strVal val="visible"/>
                                      </p:to>
                                    </p:set>
                                    <p:animEffect transition="in" filter="circle(out)">
                                      <p:cBhvr>
                                        <p:cTn id="52" dur="2000"/>
                                        <p:tgtEl>
                                          <p:spTgt spid="1043"/>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nodeType="clickEffect">
                                  <p:stCondLst>
                                    <p:cond delay="0"/>
                                  </p:stCondLst>
                                  <p:childTnLst>
                                    <p:set>
                                      <p:cBhvr>
                                        <p:cTn id="56" dur="1" fill="hold">
                                          <p:stCondLst>
                                            <p:cond delay="0"/>
                                          </p:stCondLst>
                                        </p:cTn>
                                        <p:tgtEl>
                                          <p:spTgt spid="3074"/>
                                        </p:tgtEl>
                                        <p:attrNameLst>
                                          <p:attrName>style.visibility</p:attrName>
                                        </p:attrNameLst>
                                      </p:cBhvr>
                                      <p:to>
                                        <p:strVal val="visible"/>
                                      </p:to>
                                    </p:set>
                                    <p:animEffect transition="in" filter="wheel(1)">
                                      <p:cBhvr>
                                        <p:cTn id="57" dur="2000"/>
                                        <p:tgtEl>
                                          <p:spTgt spid="3074"/>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nodeType="clickEffect">
                                  <p:stCondLst>
                                    <p:cond delay="0"/>
                                  </p:stCondLst>
                                  <p:childTnLst>
                                    <p:set>
                                      <p:cBhvr>
                                        <p:cTn id="61" dur="1" fill="hold">
                                          <p:stCondLst>
                                            <p:cond delay="0"/>
                                          </p:stCondLst>
                                        </p:cTn>
                                        <p:tgtEl>
                                          <p:spTgt spid="3078"/>
                                        </p:tgtEl>
                                        <p:attrNameLst>
                                          <p:attrName>style.visibility</p:attrName>
                                        </p:attrNameLst>
                                      </p:cBhvr>
                                      <p:to>
                                        <p:strVal val="visible"/>
                                      </p:to>
                                    </p:set>
                                    <p:animEffect transition="in" filter="wheel(1)">
                                      <p:cBhvr>
                                        <p:cTn id="62" dur="2000"/>
                                        <p:tgtEl>
                                          <p:spTgt spid="3078"/>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nodeType="clickEffect">
                                  <p:stCondLst>
                                    <p:cond delay="0"/>
                                  </p:stCondLst>
                                  <p:childTnLst>
                                    <p:set>
                                      <p:cBhvr>
                                        <p:cTn id="66" dur="1" fill="hold">
                                          <p:stCondLst>
                                            <p:cond delay="0"/>
                                          </p:stCondLst>
                                        </p:cTn>
                                        <p:tgtEl>
                                          <p:spTgt spid="3077"/>
                                        </p:tgtEl>
                                        <p:attrNameLst>
                                          <p:attrName>style.visibility</p:attrName>
                                        </p:attrNameLst>
                                      </p:cBhvr>
                                      <p:to>
                                        <p:strVal val="visible"/>
                                      </p:to>
                                    </p:set>
                                    <p:animEffect transition="in" filter="wheel(1)">
                                      <p:cBhvr>
                                        <p:cTn id="67" dur="2000"/>
                                        <p:tgtEl>
                                          <p:spTgt spid="3077"/>
                                        </p:tgtEl>
                                      </p:cBhvr>
                                    </p:animEffect>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nodeType="clickEffect">
                                  <p:stCondLst>
                                    <p:cond delay="0"/>
                                  </p:stCondLst>
                                  <p:childTnLst>
                                    <p:set>
                                      <p:cBhvr>
                                        <p:cTn id="71" dur="1" fill="hold">
                                          <p:stCondLst>
                                            <p:cond delay="0"/>
                                          </p:stCondLst>
                                        </p:cTn>
                                        <p:tgtEl>
                                          <p:spTgt spid="3080"/>
                                        </p:tgtEl>
                                        <p:attrNameLst>
                                          <p:attrName>style.visibility</p:attrName>
                                        </p:attrNameLst>
                                      </p:cBhvr>
                                      <p:to>
                                        <p:strVal val="visible"/>
                                      </p:to>
                                    </p:set>
                                    <p:animEffect transition="in" filter="wheel(1)">
                                      <p:cBhvr>
                                        <p:cTn id="72" dur="2000"/>
                                        <p:tgtEl>
                                          <p:spTgt spid="3080"/>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1" fill="hold" nodeType="click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heel(1)">
                                      <p:cBhvr>
                                        <p:cTn id="77" dur="20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circle(in)">
                                      <p:cBhvr>
                                        <p:cTn id="82" dur="2000"/>
                                        <p:tgtEl>
                                          <p:spTgt spid="29"/>
                                        </p:tgtEl>
                                      </p:cBhvr>
                                    </p:animEffect>
                                  </p:childTnLst>
                                </p:cTn>
                              </p:par>
                            </p:childTnLst>
                          </p:cTn>
                        </p:par>
                      </p:childTnLst>
                    </p:cTn>
                  </p:par>
                  <p:par>
                    <p:cTn id="83" fill="hold">
                      <p:stCondLst>
                        <p:cond delay="indefinite"/>
                      </p:stCondLst>
                      <p:childTnLst>
                        <p:par>
                          <p:cTn id="84" fill="hold">
                            <p:stCondLst>
                              <p:cond delay="0"/>
                            </p:stCondLst>
                            <p:childTnLst>
                              <p:par>
                                <p:cTn id="85" presetID="21" presetClass="entr" presetSubtype="1"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heel(1)">
                                      <p:cBhvr>
                                        <p:cTn id="87" dur="2000"/>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6" presetClass="entr" presetSubtype="16" fill="hold" nodeType="clickEffect">
                                  <p:stCondLst>
                                    <p:cond delay="0"/>
                                  </p:stCondLst>
                                  <p:childTnLst>
                                    <p:set>
                                      <p:cBhvr>
                                        <p:cTn id="91" dur="1" fill="hold">
                                          <p:stCondLst>
                                            <p:cond delay="0"/>
                                          </p:stCondLst>
                                        </p:cTn>
                                        <p:tgtEl>
                                          <p:spTgt spid="3081"/>
                                        </p:tgtEl>
                                        <p:attrNameLst>
                                          <p:attrName>style.visibility</p:attrName>
                                        </p:attrNameLst>
                                      </p:cBhvr>
                                      <p:to>
                                        <p:strVal val="visible"/>
                                      </p:to>
                                    </p:set>
                                    <p:animEffect transition="in" filter="circle(in)">
                                      <p:cBhvr>
                                        <p:cTn id="92" dur="20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82296" indent="0">
              <a:buNone/>
            </a:pPr>
            <a:endParaRPr lang="en-US" dirty="0"/>
          </a:p>
        </p:txBody>
      </p:sp>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جدول زیر را کامل کنید</a:t>
            </a:r>
            <a:endParaRPr lang="en-US" sz="2800" b="1" dirty="0">
              <a:solidFill>
                <a:schemeClr val="tx1"/>
              </a:solidFill>
              <a:effectLst/>
              <a:cs typeface="0 Compset" pitchFamily="2" charset="-78"/>
            </a:endParaRPr>
          </a:p>
        </p:txBody>
      </p:sp>
      <p:pic>
        <p:nvPicPr>
          <p:cNvPr id="2050" name="Picture 2"/>
          <p:cNvPicPr>
            <a:picLocks noChangeAspect="1" noChangeArrowheads="1"/>
          </p:cNvPicPr>
          <p:nvPr/>
        </p:nvPicPr>
        <p:blipFill>
          <a:blip r:embed="rId2">
            <a:duotone>
              <a:prstClr val="black"/>
              <a:schemeClr val="accent6">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468581" y="1752600"/>
            <a:ext cx="7470913"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74360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heel(1)">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725" y="1600200"/>
            <a:ext cx="7010400" cy="4910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529" y="1631578"/>
            <a:ext cx="6988791" cy="4852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000" b="1" dirty="0" smtClean="0">
                <a:solidFill>
                  <a:schemeClr val="tx1"/>
                </a:solidFill>
                <a:effectLst/>
                <a:cs typeface="0 Compset" pitchFamily="2" charset="-78"/>
              </a:rPr>
              <a:t>در دو مثال قبل دو       کنار هم قرار می گرفتند و چون نافلزات تمایل به      </a:t>
            </a:r>
            <a:br>
              <a:rPr lang="fa-IR" sz="2000" b="1" dirty="0" smtClean="0">
                <a:solidFill>
                  <a:schemeClr val="tx1"/>
                </a:solidFill>
                <a:effectLst/>
                <a:cs typeface="0 Compset" pitchFamily="2" charset="-78"/>
              </a:rPr>
            </a:br>
            <a:r>
              <a:rPr lang="fa-IR" sz="2000" b="1" dirty="0">
                <a:solidFill>
                  <a:schemeClr val="tx1"/>
                </a:solidFill>
                <a:effectLst/>
                <a:cs typeface="0 Compset" pitchFamily="2" charset="-78"/>
              </a:rPr>
              <a:t> </a:t>
            </a:r>
            <a:r>
              <a:rPr lang="fa-IR" sz="2000" b="1" dirty="0" smtClean="0">
                <a:solidFill>
                  <a:schemeClr val="tx1"/>
                </a:solidFill>
                <a:effectLst/>
                <a:cs typeface="0 Compset" pitchFamily="2" charset="-78"/>
              </a:rPr>
              <a:t> الکترون دارند ، الکترون دیگری را به سمت خود کشیده و الکترون ها  بین دو اتم </a:t>
            </a:r>
            <a:br>
              <a:rPr lang="fa-IR" sz="2000" b="1" dirty="0" smtClean="0">
                <a:solidFill>
                  <a:schemeClr val="tx1"/>
                </a:solidFill>
                <a:effectLst/>
                <a:cs typeface="0 Compset" pitchFamily="2" charset="-78"/>
              </a:rPr>
            </a:br>
            <a:r>
              <a:rPr lang="fa-IR" sz="2000" b="1" dirty="0" smtClean="0">
                <a:solidFill>
                  <a:schemeClr val="tx1"/>
                </a:solidFill>
                <a:effectLst/>
                <a:cs typeface="0 Compset" pitchFamily="2" charset="-78"/>
              </a:rPr>
              <a:t>     می شوند . به این نوع پیوند،                                  می گوییم</a:t>
            </a:r>
            <a:endParaRPr lang="en-US" sz="2000" b="1" dirty="0">
              <a:solidFill>
                <a:schemeClr val="tx1"/>
              </a:solidFill>
              <a:effectLst/>
              <a:cs typeface="0 Compset" pitchFamily="2" charset="-78"/>
            </a:endParaRPr>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81000"/>
            <a:ext cx="3810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7405" y="407581"/>
            <a:ext cx="542925"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0" y="1038225"/>
            <a:ext cx="68580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9000" y="1038225"/>
            <a:ext cx="18954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92975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circle(in)">
                                      <p:cBhvr>
                                        <p:cTn id="24" dur="2000"/>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32" fill="hold" nodeType="clickEffect">
                                  <p:stCondLst>
                                    <p:cond delay="0"/>
                                  </p:stCondLst>
                                  <p:childTnLst>
                                    <p:set>
                                      <p:cBhvr>
                                        <p:cTn id="28" dur="1" fill="hold">
                                          <p:stCondLst>
                                            <p:cond delay="0"/>
                                          </p:stCondLst>
                                        </p:cTn>
                                        <p:tgtEl>
                                          <p:spTgt spid="1027"/>
                                        </p:tgtEl>
                                        <p:attrNameLst>
                                          <p:attrName>style.visibility</p:attrName>
                                        </p:attrNameLst>
                                      </p:cBhvr>
                                      <p:to>
                                        <p:strVal val="visible"/>
                                      </p:to>
                                    </p:set>
                                    <p:animEffect transition="in" filter="circle(out)">
                                      <p:cBhvr>
                                        <p:cTn id="29" dur="2000"/>
                                        <p:tgtEl>
                                          <p:spTgt spid="102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1+#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82296" indent="0">
              <a:buNone/>
            </a:pPr>
            <a:endParaRPr lang="en-US" dirty="0"/>
          </a:p>
        </p:txBody>
      </p:sp>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چرا اکسیژن به صورت اتمی پایدار نیست ؟</a:t>
            </a:r>
            <a:br>
              <a:rPr lang="fa-IR" sz="2800" b="1" dirty="0" smtClean="0">
                <a:solidFill>
                  <a:schemeClr val="tx1"/>
                </a:solidFill>
                <a:effectLst/>
                <a:cs typeface="0 Compset" pitchFamily="2" charset="-78"/>
              </a:rPr>
            </a:br>
            <a:r>
              <a:rPr lang="fa-IR" sz="2800" b="1" dirty="0" smtClean="0">
                <a:solidFill>
                  <a:schemeClr val="tx1"/>
                </a:solidFill>
                <a:effectLst/>
                <a:cs typeface="0 Compset" pitchFamily="2" charset="-78"/>
              </a:rPr>
              <a:t>چرا به صورت مولکولی پایدارمی گردد ؟ ( در طبیعت وجود دارد)</a:t>
            </a:r>
            <a:endParaRPr lang="en-US" sz="2800" b="1" dirty="0">
              <a:solidFill>
                <a:schemeClr val="tx1"/>
              </a:solidFill>
              <a:effectLst/>
              <a:cs typeface="0 Compset" pitchFamily="2" charset="-78"/>
            </a:endParaRPr>
          </a:p>
        </p:txBody>
      </p:sp>
      <p:pic>
        <p:nvPicPr>
          <p:cNvPr id="1027" name="Picture 3"/>
          <p:cNvPicPr>
            <a:picLocks noChangeAspect="1" noChangeArrowheads="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2133600" y="5181600"/>
            <a:ext cx="2876551" cy="860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5581649" y="5153059"/>
            <a:ext cx="2876551" cy="917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4495800" y="5181600"/>
            <a:ext cx="581309" cy="860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7952765" y="5153058"/>
            <a:ext cx="509985" cy="91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400" y="1871663"/>
            <a:ext cx="2819400"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7800" y="1876425"/>
            <a:ext cx="289560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6353" y="1876425"/>
            <a:ext cx="6143625"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84003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39"/>
                                        </p:tgtEl>
                                        <p:attrNameLst>
                                          <p:attrName>style.visibility</p:attrName>
                                        </p:attrNameLst>
                                      </p:cBhvr>
                                      <p:to>
                                        <p:strVal val="visible"/>
                                      </p:to>
                                    </p:set>
                                    <p:animEffect transition="in" filter="circle(in)">
                                      <p:cBhvr>
                                        <p:cTn id="12" dur="2000"/>
                                        <p:tgtEl>
                                          <p:spTgt spid="103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40"/>
                                        </p:tgtEl>
                                        <p:attrNameLst>
                                          <p:attrName>style.visibility</p:attrName>
                                        </p:attrNameLst>
                                      </p:cBhvr>
                                      <p:to>
                                        <p:strVal val="visible"/>
                                      </p:to>
                                    </p:set>
                                    <p:animEffect transition="in" filter="circle(in)">
                                      <p:cBhvr>
                                        <p:cTn id="17" dur="2000"/>
                                        <p:tgtEl>
                                          <p:spTgt spid="104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circle(in)">
                                      <p:cBhvr>
                                        <p:cTn id="22" dur="2000"/>
                                        <p:tgtEl>
                                          <p:spTgt spid="102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29"/>
                                        </p:tgtEl>
                                        <p:attrNameLst>
                                          <p:attrName>style.visibility</p:attrName>
                                        </p:attrNameLst>
                                      </p:cBhvr>
                                      <p:to>
                                        <p:strVal val="visible"/>
                                      </p:to>
                                    </p:set>
                                    <p:animEffect transition="in" filter="circle(in)">
                                      <p:cBhvr>
                                        <p:cTn id="27" dur="2000"/>
                                        <p:tgtEl>
                                          <p:spTgt spid="1029"/>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044"/>
                                        </p:tgtEl>
                                        <p:attrNameLst>
                                          <p:attrName>style.visibility</p:attrName>
                                        </p:attrNameLst>
                                      </p:cBhvr>
                                      <p:to>
                                        <p:strVal val="visible"/>
                                      </p:to>
                                    </p:set>
                                    <p:animEffect transition="in" filter="circle(in)">
                                      <p:cBhvr>
                                        <p:cTn id="32" dur="2000"/>
                                        <p:tgtEl>
                                          <p:spTgt spid="1044"/>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036"/>
                                        </p:tgtEl>
                                        <p:attrNameLst>
                                          <p:attrName>style.visibility</p:attrName>
                                        </p:attrNameLst>
                                      </p:cBhvr>
                                      <p:to>
                                        <p:strVal val="visible"/>
                                      </p:to>
                                    </p:set>
                                    <p:animEffect transition="in" filter="circle(in)">
                                      <p:cBhvr>
                                        <p:cTn id="37" dur="2000"/>
                                        <p:tgtEl>
                                          <p:spTgt spid="1036"/>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1037"/>
                                        </p:tgtEl>
                                        <p:attrNameLst>
                                          <p:attrName>style.visibility</p:attrName>
                                        </p:attrNameLst>
                                      </p:cBhvr>
                                      <p:to>
                                        <p:strVal val="visible"/>
                                      </p:to>
                                    </p:set>
                                    <p:animEffect transition="in" filter="circle(in)">
                                      <p:cBhvr>
                                        <p:cTn id="42" dur="2000"/>
                                        <p:tgtEl>
                                          <p:spTgt spid="1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400" b="1" dirty="0" smtClean="0">
                    <a:solidFill>
                      <a:schemeClr val="tx1"/>
                    </a:solidFill>
                    <a:effectLst/>
                    <a:cs typeface="0 Compset" pitchFamily="2" charset="-78"/>
                  </a:rPr>
                  <a:t>ترکیب بین  </a:t>
                </a:r>
                <a14:m>
                  <m:oMath xmlns:m="http://schemas.openxmlformats.org/officeDocument/2006/math">
                    <m:sPre>
                      <m:sPrePr>
                        <m:ctrlPr>
                          <a:rPr lang="fa-IR" sz="4400" b="1" i="1" smtClean="0">
                            <a:solidFill>
                              <a:schemeClr val="tx1"/>
                            </a:solidFill>
                            <a:effectLst/>
                            <a:latin typeface="Cambria Math"/>
                          </a:rPr>
                        </m:ctrlPr>
                      </m:sPrePr>
                      <m:sub>
                        <m:r>
                          <a:rPr lang="en-US" sz="4400" b="1" i="1" smtClean="0">
                            <a:solidFill>
                              <a:srgbClr val="FF0000"/>
                            </a:solidFill>
                            <a:effectLst/>
                            <a:latin typeface="Cambria Math"/>
                          </a:rPr>
                          <m:t>𝟗</m:t>
                        </m:r>
                      </m:sub>
                      <m:sup/>
                      <m:e>
                        <m:r>
                          <a:rPr lang="en-US" sz="4400" b="1" i="1" smtClean="0">
                            <a:latin typeface="Cambria Math"/>
                          </a:rPr>
                          <m:t>𝑭</m:t>
                        </m:r>
                      </m:e>
                    </m:sPre>
                  </m:oMath>
                </a14:m>
                <a:r>
                  <a:rPr lang="fa-IR" sz="2400" b="1" dirty="0" smtClean="0">
                    <a:solidFill>
                      <a:schemeClr val="tx1"/>
                    </a:solidFill>
                    <a:effectLst/>
                    <a:cs typeface="0 Compset" pitchFamily="2" charset="-78"/>
                  </a:rPr>
                  <a:t> و </a:t>
                </a:r>
                <a14:m>
                  <m:oMath xmlns:m="http://schemas.openxmlformats.org/officeDocument/2006/math">
                    <m:sPre>
                      <m:sPrePr>
                        <m:ctrlPr>
                          <a:rPr lang="fa-IR" sz="4400" b="1" i="1">
                            <a:solidFill>
                              <a:schemeClr val="tx1"/>
                            </a:solidFill>
                            <a:effectLst/>
                            <a:latin typeface="Cambria Math"/>
                          </a:rPr>
                        </m:ctrlPr>
                      </m:sPrePr>
                      <m:sub>
                        <m:r>
                          <a:rPr lang="en-US" sz="4400" b="1" i="1" smtClean="0">
                            <a:solidFill>
                              <a:srgbClr val="FF0000"/>
                            </a:solidFill>
                            <a:effectLst/>
                            <a:latin typeface="Cambria Math"/>
                          </a:rPr>
                          <m:t>𝟖</m:t>
                        </m:r>
                      </m:sub>
                      <m:sup/>
                      <m:e>
                        <m:r>
                          <a:rPr lang="en-US" sz="4400" b="1" i="1" smtClean="0">
                            <a:latin typeface="Cambria Math"/>
                          </a:rPr>
                          <m:t>𝑶</m:t>
                        </m:r>
                      </m:e>
                    </m:sPre>
                  </m:oMath>
                </a14:m>
                <a:r>
                  <a:rPr lang="fa-IR" sz="2400" b="1" dirty="0" smtClean="0">
                    <a:solidFill>
                      <a:schemeClr val="tx1"/>
                    </a:solidFill>
                    <a:effectLst/>
                    <a:cs typeface="0 Compset" pitchFamily="2" charset="-78"/>
                  </a:rPr>
                  <a:t>  کدام مولکول پایدار را ایجاد می کند ؟</a:t>
                </a:r>
                <a:endParaRPr lang="en-US" sz="2400" b="1" dirty="0">
                  <a:solidFill>
                    <a:schemeClr val="tx1"/>
                  </a:solidFill>
                  <a:effectLst/>
                  <a:cs typeface="0 Compset" pitchFamily="2" charset="-78"/>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2"/>
                <a:stretch>
                  <a:fillRect/>
                </a:stretch>
              </a:blipFill>
            </p:spPr>
            <p:txBody>
              <a:bodyPr/>
              <a:lstStyle/>
              <a:p>
                <a:r>
                  <a:rPr lang="en-US">
                    <a:noFill/>
                  </a:rPr>
                  <a:t> </a:t>
                </a:r>
              </a:p>
            </p:txBody>
          </p:sp>
        </mc:Fallback>
      </mc:AlternateContent>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1892595"/>
            <a:ext cx="280987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8848" y="1866900"/>
            <a:ext cx="2790201"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4038600" y="5507080"/>
            <a:ext cx="2367814" cy="760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1295400" y="5562600"/>
            <a:ext cx="2317747" cy="704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48450" y="1876425"/>
            <a:ext cx="241935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Grp="1" noChangeAspect="1" noChangeArrowheads="1"/>
          </p:cNvPicPr>
          <p:nvPr>
            <p:ph idx="1"/>
          </p:nvPr>
        </p:nvPicPr>
        <p:blipFill>
          <a:blip r:embed="rId6">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6821029" y="5507080"/>
            <a:ext cx="2304917" cy="700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8">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3424488" y="5562600"/>
            <a:ext cx="175077" cy="255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8">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8950719" y="5507080"/>
            <a:ext cx="175962"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4"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8849" y="1738313"/>
            <a:ext cx="5581026" cy="338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6" name="Picture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8848" y="1807534"/>
            <a:ext cx="8105151" cy="326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7" name="Picture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80529" y="5446475"/>
            <a:ext cx="395287" cy="317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8" name="Picture 20"/>
          <p:cNvPicPr>
            <a:picLocks noChangeAspect="1" noChangeArrowheads="1"/>
          </p:cNvPicPr>
          <p:nvPr/>
        </p:nvPicPr>
        <p:blipFill>
          <a:blip r:embed="rId12">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6080528" y="5486400"/>
            <a:ext cx="325885" cy="284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71474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circle(in)">
                                      <p:cBhvr>
                                        <p:cTn id="12" dur="20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circle(in)">
                                      <p:cBhvr>
                                        <p:cTn id="17" dur="2000"/>
                                        <p:tgtEl>
                                          <p:spTgt spid="205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052"/>
                                        </p:tgtEl>
                                        <p:attrNameLst>
                                          <p:attrName>style.visibility</p:attrName>
                                        </p:attrNameLst>
                                      </p:cBhvr>
                                      <p:to>
                                        <p:strVal val="visible"/>
                                      </p:to>
                                    </p:set>
                                    <p:animEffect transition="in" filter="circle(in)">
                                      <p:cBhvr>
                                        <p:cTn id="22" dur="2000"/>
                                        <p:tgtEl>
                                          <p:spTgt spid="205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054"/>
                                        </p:tgtEl>
                                        <p:attrNameLst>
                                          <p:attrName>style.visibility</p:attrName>
                                        </p:attrNameLst>
                                      </p:cBhvr>
                                      <p:to>
                                        <p:strVal val="visible"/>
                                      </p:to>
                                    </p:set>
                                    <p:animEffect transition="in" filter="circle(in)">
                                      <p:cBhvr>
                                        <p:cTn id="27" dur="2000"/>
                                        <p:tgtEl>
                                          <p:spTgt spid="2054"/>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2064"/>
                                        </p:tgtEl>
                                        <p:attrNameLst>
                                          <p:attrName>style.visibility</p:attrName>
                                        </p:attrNameLst>
                                      </p:cBhvr>
                                      <p:to>
                                        <p:strVal val="visible"/>
                                      </p:to>
                                    </p:set>
                                    <p:animEffect transition="in" filter="circle(in)">
                                      <p:cBhvr>
                                        <p:cTn id="32" dur="2000"/>
                                        <p:tgtEl>
                                          <p:spTgt spid="2064"/>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2059"/>
                                        </p:tgtEl>
                                        <p:attrNameLst>
                                          <p:attrName>style.visibility</p:attrName>
                                        </p:attrNameLst>
                                      </p:cBhvr>
                                      <p:to>
                                        <p:strVal val="visible"/>
                                      </p:to>
                                    </p:set>
                                    <p:animEffect transition="in" filter="circle(in)">
                                      <p:cBhvr>
                                        <p:cTn id="37" dur="2000"/>
                                        <p:tgtEl>
                                          <p:spTgt spid="2059"/>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067"/>
                                        </p:tgtEl>
                                        <p:attrNameLst>
                                          <p:attrName>style.visibility</p:attrName>
                                        </p:attrNameLst>
                                      </p:cBhvr>
                                      <p:to>
                                        <p:strVal val="visible"/>
                                      </p:to>
                                    </p:set>
                                    <p:animEffect transition="in" filter="circle(in)">
                                      <p:cBhvr>
                                        <p:cTn id="42" dur="2000"/>
                                        <p:tgtEl>
                                          <p:spTgt spid="2067"/>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2056"/>
                                        </p:tgtEl>
                                        <p:attrNameLst>
                                          <p:attrName>style.visibility</p:attrName>
                                        </p:attrNameLst>
                                      </p:cBhvr>
                                      <p:to>
                                        <p:strVal val="visible"/>
                                      </p:to>
                                    </p:set>
                                    <p:animEffect transition="in" filter="circle(in)">
                                      <p:cBhvr>
                                        <p:cTn id="47" dur="2000"/>
                                        <p:tgtEl>
                                          <p:spTgt spid="2056"/>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circle(in)">
                                      <p:cBhvr>
                                        <p:cTn id="52" dur="2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2066"/>
                                        </p:tgtEl>
                                        <p:attrNameLst>
                                          <p:attrName>style.visibility</p:attrName>
                                        </p:attrNameLst>
                                      </p:cBhvr>
                                      <p:to>
                                        <p:strVal val="visible"/>
                                      </p:to>
                                    </p:set>
                                    <p:animEffect transition="in" filter="circle(in)">
                                      <p:cBhvr>
                                        <p:cTn id="57" dur="2000"/>
                                        <p:tgtEl>
                                          <p:spTgt spid="2066"/>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0"/>
                                  </p:stCondLst>
                                  <p:childTnLst>
                                    <p:set>
                                      <p:cBhvr>
                                        <p:cTn id="61" dur="1" fill="hold">
                                          <p:stCondLst>
                                            <p:cond delay="0"/>
                                          </p:stCondLst>
                                        </p:cTn>
                                        <p:tgtEl>
                                          <p:spTgt spid="2060"/>
                                        </p:tgtEl>
                                        <p:attrNameLst>
                                          <p:attrName>style.visibility</p:attrName>
                                        </p:attrNameLst>
                                      </p:cBhvr>
                                      <p:to>
                                        <p:strVal val="visible"/>
                                      </p:to>
                                    </p:set>
                                    <p:animEffect transition="in" filter="circle(in)">
                                      <p:cBhvr>
                                        <p:cTn id="62" dur="2000"/>
                                        <p:tgtEl>
                                          <p:spTgt spid="2060"/>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nodeType="clickEffect">
                                  <p:stCondLst>
                                    <p:cond delay="0"/>
                                  </p:stCondLst>
                                  <p:childTnLst>
                                    <p:set>
                                      <p:cBhvr>
                                        <p:cTn id="66" dur="1" fill="hold">
                                          <p:stCondLst>
                                            <p:cond delay="0"/>
                                          </p:stCondLst>
                                        </p:cTn>
                                        <p:tgtEl>
                                          <p:spTgt spid="2068"/>
                                        </p:tgtEl>
                                        <p:attrNameLst>
                                          <p:attrName>style.visibility</p:attrName>
                                        </p:attrNameLst>
                                      </p:cBhvr>
                                      <p:to>
                                        <p:strVal val="visible"/>
                                      </p:to>
                                    </p:set>
                                    <p:animEffect transition="in" filter="wheel(1)">
                                      <p:cBhvr>
                                        <p:cTn id="67" dur="2000"/>
                                        <p:tgtEl>
                                          <p:spTgt spid="2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solidFill>
            <a:srgbClr val="E5F5DF"/>
          </a:solidFill>
        </p:spPr>
        <p:style>
          <a:lnRef idx="1">
            <a:schemeClr val="accent6"/>
          </a:lnRef>
          <a:fillRef idx="2">
            <a:schemeClr val="accent6"/>
          </a:fillRef>
          <a:effectRef idx="1">
            <a:schemeClr val="accent6"/>
          </a:effectRef>
          <a:fontRef idx="minor">
            <a:schemeClr val="dk1"/>
          </a:fontRef>
        </p:style>
        <p:txBody>
          <a:bodyPr/>
          <a:lstStyle/>
          <a:p>
            <a:endParaRPr lang="en-US" dirty="0"/>
          </a:p>
        </p:txBody>
      </p:sp>
      <p:sp>
        <p:nvSpPr>
          <p:cNvPr id="6"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4400" b="1" dirty="0" smtClean="0">
                <a:solidFill>
                  <a:schemeClr val="tx1"/>
                </a:solidFill>
                <a:effectLst/>
                <a:cs typeface="0 Compset" pitchFamily="2" charset="-78"/>
              </a:rPr>
              <a:t>تمرین</a:t>
            </a:r>
            <a:endParaRPr lang="en-US" sz="4400" b="1" dirty="0">
              <a:solidFill>
                <a:schemeClr val="tx1"/>
              </a:solidFill>
              <a:effectLst/>
              <a:cs typeface="0 Compset" pitchFamily="2" charset="-78"/>
            </a:endParaRPr>
          </a:p>
        </p:txBody>
      </p:sp>
      <p:pic>
        <p:nvPicPr>
          <p:cNvPr id="9219"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490448" y="2295525"/>
            <a:ext cx="7424952" cy="250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71701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nodePh="1">
                                  <p:stCondLst>
                                    <p:cond delay="0"/>
                                  </p:stCondLst>
                                  <p:endCondLst>
                                    <p:cond evt="begin" delay="0">
                                      <p:tn val="14"/>
                                    </p:cond>
                                  </p:endCondLst>
                                  <p:childTnLst>
                                    <p:set>
                                      <p:cBhvr>
                                        <p:cTn id="1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9219"/>
                                        </p:tgtEl>
                                        <p:attrNameLst>
                                          <p:attrName>style.visibility</p:attrName>
                                        </p:attrNameLst>
                                      </p:cBhvr>
                                      <p:to>
                                        <p:strVal val="visible"/>
                                      </p:to>
                                    </p:set>
                                    <p:animEffect transition="in" filter="wheel(1)">
                                      <p:cBhvr>
                                        <p:cTn id="20" dur="2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dirty="0"/>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581089"/>
            <a:ext cx="6934200" cy="4722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459006"/>
            <a:ext cx="1406376" cy="1406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8112" y="2378975"/>
            <a:ext cx="63817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7600" y="2043600"/>
            <a:ext cx="6572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00" y="1828800"/>
            <a:ext cx="6553200" cy="4353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به نظر شما اگر دو اتم یکی فلز و دیگری نافلز مانند تصویر قبل کنار هم قرار گیرند ، چه اتفاقی می افتد ؟</a:t>
            </a:r>
            <a:endParaRPr lang="en-US" sz="2800" b="1" dirty="0">
              <a:solidFill>
                <a:schemeClr val="tx1"/>
              </a:solidFill>
              <a:effectLst/>
              <a:cs typeface="0 Compset" pitchFamily="2" charset="-78"/>
            </a:endParaRPr>
          </a:p>
        </p:txBody>
      </p:sp>
    </p:spTree>
    <p:extLst>
      <p:ext uri="{BB962C8B-B14F-4D97-AF65-F5344CB8AC3E}">
        <p14:creationId xmlns:p14="http://schemas.microsoft.com/office/powerpoint/2010/main" val="13150832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transition="in" filter="circle(in)">
                                      <p:cBhvr>
                                        <p:cTn id="14" dur="2000"/>
                                        <p:tgtEl>
                                          <p:spTgt spid="4100"/>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nodeType="clickEffect">
                                  <p:stCondLst>
                                    <p:cond delay="0"/>
                                  </p:stCondLst>
                                  <p:childTnLst>
                                    <p:set>
                                      <p:cBhvr>
                                        <p:cTn id="18" dur="1" fill="hold">
                                          <p:stCondLst>
                                            <p:cond delay="0"/>
                                          </p:stCondLst>
                                        </p:cTn>
                                        <p:tgtEl>
                                          <p:spTgt spid="4101"/>
                                        </p:tgtEl>
                                        <p:attrNameLst>
                                          <p:attrName>style.visibility</p:attrName>
                                        </p:attrNameLst>
                                      </p:cBhvr>
                                      <p:to>
                                        <p:strVal val="visible"/>
                                      </p:to>
                                    </p:set>
                                    <p:animEffect transition="in" filter="circle(out)">
                                      <p:cBhvr>
                                        <p:cTn id="19" dur="2000"/>
                                        <p:tgtEl>
                                          <p:spTgt spid="4101"/>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4102"/>
                                        </p:tgtEl>
                                        <p:attrNameLst>
                                          <p:attrName>style.visibility</p:attrName>
                                        </p:attrNameLst>
                                      </p:cBhvr>
                                      <p:to>
                                        <p:strVal val="visible"/>
                                      </p:to>
                                    </p:set>
                                    <p:animEffect transition="in" filter="circle(in)">
                                      <p:cBhvr>
                                        <p:cTn id="24" dur="2000"/>
                                        <p:tgtEl>
                                          <p:spTgt spid="4102"/>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4103"/>
                                        </p:tgtEl>
                                        <p:attrNameLst>
                                          <p:attrName>style.visibility</p:attrName>
                                        </p:attrNameLst>
                                      </p:cBhvr>
                                      <p:to>
                                        <p:strVal val="visible"/>
                                      </p:to>
                                    </p:set>
                                    <p:animEffect transition="in" filter="circle(in)">
                                      <p:cBhvr>
                                        <p:cTn id="29" dur="2000"/>
                                        <p:tgtEl>
                                          <p:spTgt spid="410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105"/>
                                        </p:tgtEl>
                                        <p:attrNameLst>
                                          <p:attrName>style.visibility</p:attrName>
                                        </p:attrNameLst>
                                      </p:cBhvr>
                                      <p:to>
                                        <p:strVal val="visible"/>
                                      </p:to>
                                    </p:set>
                                    <p:animEffect transition="in" filter="fade">
                                      <p:cBhvr>
                                        <p:cTn id="34" dur="500"/>
                                        <p:tgtEl>
                                          <p:spTgt spid="4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امواج الکترومغناطیسی گسترۀ بسیار وسیعی دارند .</a:t>
                </a:r>
                <a:br>
                  <a:rPr lang="fa-IR" sz="2800" b="1" dirty="0" smtClean="0">
                    <a:solidFill>
                      <a:schemeClr val="tx1"/>
                    </a:solidFill>
                    <a:effectLst/>
                    <a:cs typeface="0 Compset" pitchFamily="2" charset="-78"/>
                  </a:rPr>
                </a:br>
                <a:r>
                  <a:rPr lang="fa-IR" sz="2800" b="1" dirty="0" smtClean="0">
                    <a:solidFill>
                      <a:schemeClr val="tx1"/>
                    </a:solidFill>
                    <a:effectLst/>
                    <a:cs typeface="0 Compset" pitchFamily="2" charset="-78"/>
                  </a:rPr>
                  <a:t>طول موج هایی از </a:t>
                </a:r>
                <a14:m>
                  <m:oMath xmlns:m="http://schemas.openxmlformats.org/officeDocument/2006/math">
                    <m:sSup>
                      <m:sSupPr>
                        <m:ctrlPr>
                          <a:rPr lang="fa-IR" sz="2800" b="1" i="1" smtClean="0">
                            <a:solidFill>
                              <a:srgbClr val="FF0000"/>
                            </a:solidFill>
                            <a:effectLst/>
                            <a:latin typeface="Cambria Math"/>
                          </a:rPr>
                        </m:ctrlPr>
                      </m:sSupPr>
                      <m:e>
                        <m:r>
                          <a:rPr lang="fa-IR" sz="2800" b="1" i="1" smtClean="0">
                            <a:solidFill>
                              <a:srgbClr val="FF0000"/>
                            </a:solidFill>
                            <a:effectLst/>
                            <a:latin typeface="Cambria Math"/>
                          </a:rPr>
                          <m:t>𝟏𝟎</m:t>
                        </m:r>
                      </m:e>
                      <m:sup>
                        <m:r>
                          <a:rPr lang="fa-IR" sz="2800" b="1" i="1" smtClean="0">
                            <a:solidFill>
                              <a:srgbClr val="FF0000"/>
                            </a:solidFill>
                            <a:effectLst/>
                            <a:latin typeface="Cambria Math"/>
                          </a:rPr>
                          <m:t>−</m:t>
                        </m:r>
                        <m:r>
                          <a:rPr lang="fa-IR" sz="2800" b="1" i="1" smtClean="0">
                            <a:solidFill>
                              <a:srgbClr val="FF0000"/>
                            </a:solidFill>
                            <a:effectLst/>
                            <a:latin typeface="Cambria Math"/>
                          </a:rPr>
                          <m:t>𝟏𝟕</m:t>
                        </m:r>
                      </m:sup>
                    </m:sSup>
                  </m:oMath>
                </a14:m>
                <a:r>
                  <a:rPr lang="fa-IR" sz="2800" b="1" dirty="0" smtClean="0">
                    <a:solidFill>
                      <a:schemeClr val="tx1"/>
                    </a:solidFill>
                    <a:effectLst/>
                    <a:cs typeface="0 Compset" pitchFamily="2" charset="-78"/>
                  </a:rPr>
                  <a:t> متر تا حدود </a:t>
                </a:r>
                <a14:m>
                  <m:oMath xmlns:m="http://schemas.openxmlformats.org/officeDocument/2006/math">
                    <m:sSup>
                      <m:sSupPr>
                        <m:ctrlPr>
                          <a:rPr lang="fa-IR" sz="2800" b="1" i="1" dirty="0" smtClean="0">
                            <a:solidFill>
                              <a:srgbClr val="FF0000"/>
                            </a:solidFill>
                            <a:effectLst/>
                            <a:latin typeface="Cambria Math"/>
                          </a:rPr>
                        </m:ctrlPr>
                      </m:sSupPr>
                      <m:e>
                        <m:r>
                          <a:rPr lang="fa-IR" sz="2800" b="1" i="1" dirty="0" smtClean="0">
                            <a:solidFill>
                              <a:srgbClr val="FF0000"/>
                            </a:solidFill>
                            <a:effectLst/>
                            <a:latin typeface="Cambria Math"/>
                          </a:rPr>
                          <m:t>𝟏𝟎</m:t>
                        </m:r>
                      </m:e>
                      <m:sup>
                        <m:r>
                          <a:rPr lang="fa-IR" sz="2800" b="1" i="1" dirty="0" smtClean="0">
                            <a:solidFill>
                              <a:srgbClr val="FF0000"/>
                            </a:solidFill>
                            <a:effectLst/>
                            <a:latin typeface="Cambria Math"/>
                          </a:rPr>
                          <m:t>𝟑</m:t>
                        </m:r>
                      </m:sup>
                    </m:sSup>
                  </m:oMath>
                </a14:m>
                <a:r>
                  <a:rPr lang="fa-IR" sz="2800" b="1" dirty="0" smtClean="0">
                    <a:solidFill>
                      <a:schemeClr val="tx1"/>
                    </a:solidFill>
                    <a:effectLst/>
                    <a:cs typeface="0 Compset" pitchFamily="2" charset="-78"/>
                  </a:rPr>
                  <a:t> متر</a:t>
                </a:r>
                <a:endParaRPr lang="en-US" sz="2800" b="1" dirty="0">
                  <a:solidFill>
                    <a:schemeClr val="tx1"/>
                  </a:solidFill>
                  <a:effectLst/>
                  <a:cs typeface="0 Compset" pitchFamily="2" charset="-78"/>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4"/>
                <a:stretch>
                  <a:fillRect/>
                </a:stretch>
              </a:blipFill>
            </p:spPr>
            <p:txBody>
              <a:bodyPr/>
              <a:lstStyle/>
              <a:p>
                <a:r>
                  <a:rPr lang="en-US">
                    <a:noFill/>
                  </a:rPr>
                  <a:t> </a:t>
                </a:r>
              </a:p>
            </p:txBody>
          </p:sp>
        </mc:Fallback>
      </mc:AlternateContent>
      <p:pic>
        <p:nvPicPr>
          <p:cNvPr id="4" name="بخش های مختلف موج الکترومغناطیسی.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984375" y="1447800"/>
            <a:ext cx="6400800" cy="4800600"/>
          </a:xfrm>
        </p:spPr>
        <p:style>
          <a:lnRef idx="2">
            <a:schemeClr val="accent6"/>
          </a:lnRef>
          <a:fillRef idx="1">
            <a:schemeClr val="lt1"/>
          </a:fillRef>
          <a:effectRef idx="0">
            <a:schemeClr val="accent6"/>
          </a:effectRef>
          <a:fontRef idx="minor">
            <a:schemeClr val="dk1"/>
          </a:fontRef>
        </p:style>
      </p:pic>
    </p:spTree>
    <p:extLst>
      <p:ext uri="{BB962C8B-B14F-4D97-AF65-F5344CB8AC3E}">
        <p14:creationId xmlns:p14="http://schemas.microsoft.com/office/powerpoint/2010/main" val="6242230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childTnLst>
        </p:cTn>
      </p:par>
    </p:tnLst>
    <p:bldLst>
      <p:bldP spid="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واکنش یک اتم سدیم و یک اتم کلر چگونه است </a:t>
            </a:r>
            <a:r>
              <a:rPr lang="fa-IR" sz="2800" b="1" dirty="0" smtClean="0">
                <a:solidFill>
                  <a:schemeClr val="tx1"/>
                </a:solidFill>
                <a:effectLst/>
              </a:rPr>
              <a:t>؟</a:t>
            </a:r>
            <a:endParaRPr lang="en-US" sz="2800" b="1" dirty="0">
              <a:solidFill>
                <a:schemeClr val="tx1"/>
              </a:solidFill>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438400"/>
            <a:ext cx="34766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77" y="5060845"/>
            <a:ext cx="2763823" cy="682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675" y="2028825"/>
            <a:ext cx="3286125" cy="292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9275" y="5060845"/>
            <a:ext cx="3188660" cy="682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3305175"/>
            <a:ext cx="8667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1592" y="3305175"/>
            <a:ext cx="8667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2575" y="3276599"/>
            <a:ext cx="8667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7638" y="1676400"/>
            <a:ext cx="1228725"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72400" y="1751603"/>
            <a:ext cx="1152525"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19725" y="1753043"/>
            <a:ext cx="3724275"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14925" y="1753043"/>
            <a:ext cx="3724275"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38575" y="5060845"/>
            <a:ext cx="7334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67750" y="5060845"/>
            <a:ext cx="192473" cy="22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71571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ircle(in)">
                                      <p:cBhvr>
                                        <p:cTn id="13" dur="20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wheel(1)">
                                      <p:cBhvr>
                                        <p:cTn id="18" dur="2000"/>
                                        <p:tgtEl>
                                          <p:spTgt spid="1027"/>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circle(in)">
                                      <p:cBhvr>
                                        <p:cTn id="23" dur="2000"/>
                                        <p:tgtEl>
                                          <p:spTgt spid="1028"/>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nodeType="clickEffect">
                                  <p:stCondLst>
                                    <p:cond delay="0"/>
                                  </p:stCondLst>
                                  <p:childTnLst>
                                    <p:set>
                                      <p:cBhvr>
                                        <p:cTn id="27" dur="1" fill="hold">
                                          <p:stCondLst>
                                            <p:cond delay="0"/>
                                          </p:stCondLst>
                                        </p:cTn>
                                        <p:tgtEl>
                                          <p:spTgt spid="1029"/>
                                        </p:tgtEl>
                                        <p:attrNameLst>
                                          <p:attrName>style.visibility</p:attrName>
                                        </p:attrNameLst>
                                      </p:cBhvr>
                                      <p:to>
                                        <p:strVal val="visible"/>
                                      </p:to>
                                    </p:set>
                                    <p:animEffect transition="in" filter="wheel(1)">
                                      <p:cBhvr>
                                        <p:cTn id="28" dur="2000"/>
                                        <p:tgtEl>
                                          <p:spTgt spid="102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32"/>
                                        </p:tgtEl>
                                        <p:attrNameLst>
                                          <p:attrName>style.visibility</p:attrName>
                                        </p:attrNameLst>
                                      </p:cBhvr>
                                      <p:to>
                                        <p:strVal val="visible"/>
                                      </p:to>
                                    </p:set>
                                    <p:animEffect transition="in" filter="fade">
                                      <p:cBhvr>
                                        <p:cTn id="33" dur="500"/>
                                        <p:tgtEl>
                                          <p:spTgt spid="103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33"/>
                                        </p:tgtEl>
                                        <p:attrNameLst>
                                          <p:attrName>style.visibility</p:attrName>
                                        </p:attrNameLst>
                                      </p:cBhvr>
                                      <p:to>
                                        <p:strVal val="visible"/>
                                      </p:to>
                                    </p:set>
                                    <p:animEffect transition="in" filter="fade">
                                      <p:cBhvr>
                                        <p:cTn id="38" dur="500"/>
                                        <p:tgtEl>
                                          <p:spTgt spid="103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34"/>
                                        </p:tgtEl>
                                        <p:attrNameLst>
                                          <p:attrName>style.visibility</p:attrName>
                                        </p:attrNameLst>
                                      </p:cBhvr>
                                      <p:to>
                                        <p:strVal val="visible"/>
                                      </p:to>
                                    </p:set>
                                    <p:animEffect transition="in" filter="fade">
                                      <p:cBhvr>
                                        <p:cTn id="43" dur="500"/>
                                        <p:tgtEl>
                                          <p:spTgt spid="1034"/>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nodeType="clickEffect">
                                  <p:stCondLst>
                                    <p:cond delay="0"/>
                                  </p:stCondLst>
                                  <p:childTnLst>
                                    <p:set>
                                      <p:cBhvr>
                                        <p:cTn id="47" dur="1" fill="hold">
                                          <p:stCondLst>
                                            <p:cond delay="0"/>
                                          </p:stCondLst>
                                        </p:cTn>
                                        <p:tgtEl>
                                          <p:spTgt spid="1035"/>
                                        </p:tgtEl>
                                        <p:attrNameLst>
                                          <p:attrName>style.visibility</p:attrName>
                                        </p:attrNameLst>
                                      </p:cBhvr>
                                      <p:to>
                                        <p:strVal val="visible"/>
                                      </p:to>
                                    </p:set>
                                    <p:animEffect transition="in" filter="wheel(1)">
                                      <p:cBhvr>
                                        <p:cTn id="48" dur="2000"/>
                                        <p:tgtEl>
                                          <p:spTgt spid="103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042"/>
                                        </p:tgtEl>
                                        <p:attrNameLst>
                                          <p:attrName>style.visibility</p:attrName>
                                        </p:attrNameLst>
                                      </p:cBhvr>
                                      <p:to>
                                        <p:strVal val="visible"/>
                                      </p:to>
                                    </p:set>
                                    <p:animEffect transition="in" filter="fade">
                                      <p:cBhvr>
                                        <p:cTn id="53" dur="500"/>
                                        <p:tgtEl>
                                          <p:spTgt spid="1042"/>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nodeType="clickEffect">
                                  <p:stCondLst>
                                    <p:cond delay="0"/>
                                  </p:stCondLst>
                                  <p:childTnLst>
                                    <p:set>
                                      <p:cBhvr>
                                        <p:cTn id="57" dur="1" fill="hold">
                                          <p:stCondLst>
                                            <p:cond delay="0"/>
                                          </p:stCondLst>
                                        </p:cTn>
                                        <p:tgtEl>
                                          <p:spTgt spid="1036"/>
                                        </p:tgtEl>
                                        <p:attrNameLst>
                                          <p:attrName>style.visibility</p:attrName>
                                        </p:attrNameLst>
                                      </p:cBhvr>
                                      <p:to>
                                        <p:strVal val="visible"/>
                                      </p:to>
                                    </p:set>
                                    <p:animEffect transition="in" filter="wheel(1)">
                                      <p:cBhvr>
                                        <p:cTn id="58" dur="2000"/>
                                        <p:tgtEl>
                                          <p:spTgt spid="10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043"/>
                                        </p:tgtEl>
                                        <p:attrNameLst>
                                          <p:attrName>style.visibility</p:attrName>
                                        </p:attrNameLst>
                                      </p:cBhvr>
                                      <p:to>
                                        <p:strVal val="visible"/>
                                      </p:to>
                                    </p:set>
                                    <p:animEffect transition="in" filter="fade">
                                      <p:cBhvr>
                                        <p:cTn id="63" dur="500"/>
                                        <p:tgtEl>
                                          <p:spTgt spid="1043"/>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038"/>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10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35608" y="274638"/>
            <a:ext cx="7498080" cy="868362"/>
          </a:xfrm>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400" b="1" dirty="0" smtClean="0">
                <a:solidFill>
                  <a:schemeClr val="tx1"/>
                </a:solidFill>
                <a:effectLst/>
                <a:cs typeface="0 Compset" pitchFamily="2" charset="-78"/>
              </a:rPr>
              <a:t>آیا در عمل،  یک یون تنها تحت اثر یک یون مخالف خود قرار می گیرد؟ </a:t>
            </a:r>
            <a:endParaRPr lang="en-US" sz="2400" b="1" dirty="0">
              <a:solidFill>
                <a:schemeClr val="tx1"/>
              </a:solidFill>
              <a:effectLst/>
              <a:cs typeface="0 Compset" pitchFamily="2" charset="-78"/>
            </a:endParaRPr>
          </a:p>
        </p:txBody>
      </p:sp>
      <p:pic>
        <p:nvPicPr>
          <p:cNvPr id="2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1981200"/>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7693" y="4038600"/>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4590" y="2584376"/>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5524" y="4953000"/>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5475" y="1428750"/>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4590" y="5572125"/>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9067" y="2952750"/>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6471" y="3500880"/>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2023176"/>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750" y="4059532"/>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0190" y="5014026"/>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0790" y="4458253"/>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6155" y="1418892"/>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799" y="2954301"/>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6950" y="2609850"/>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7550" y="3550831"/>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6950" y="5572125"/>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9905" y="4105275"/>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6237" y="4486275"/>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602" y="4943475"/>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750" y="5629275"/>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6471" y="1971675"/>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9224" y="2657475"/>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5838" y="2962275"/>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752" y="3505200"/>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4" y="4486275"/>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9855" y="1447800"/>
            <a:ext cx="4762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980" y="1398904"/>
            <a:ext cx="5433705" cy="4680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2277694" y="1295400"/>
            <a:ext cx="5945120" cy="496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04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2058"/>
                                        </p:tgtEl>
                                        <p:attrNameLst>
                                          <p:attrName>style.visibility</p:attrName>
                                        </p:attrNameLst>
                                      </p:cBhvr>
                                      <p:to>
                                        <p:strVal val="visible"/>
                                      </p:to>
                                    </p:set>
                                    <p:anim calcmode="lin" valueType="num">
                                      <p:cBhvr additive="base">
                                        <p:cTn id="12" dur="500" fill="hold"/>
                                        <p:tgtEl>
                                          <p:spTgt spid="2058"/>
                                        </p:tgtEl>
                                        <p:attrNameLst>
                                          <p:attrName>ppt_x</p:attrName>
                                        </p:attrNameLst>
                                      </p:cBhvr>
                                      <p:tavLst>
                                        <p:tav tm="0">
                                          <p:val>
                                            <p:strVal val="1+#ppt_w/2"/>
                                          </p:val>
                                        </p:tav>
                                        <p:tav tm="100000">
                                          <p:val>
                                            <p:strVal val="#ppt_x"/>
                                          </p:val>
                                        </p:tav>
                                      </p:tavLst>
                                    </p:anim>
                                    <p:anim calcmode="lin" valueType="num">
                                      <p:cBhvr additive="base">
                                        <p:cTn id="13" dur="500" fill="hold"/>
                                        <p:tgtEl>
                                          <p:spTgt spid="2058"/>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2054"/>
                                        </p:tgtEl>
                                        <p:attrNameLst>
                                          <p:attrName>style.visibility</p:attrName>
                                        </p:attrNameLst>
                                      </p:cBhvr>
                                      <p:to>
                                        <p:strVal val="visible"/>
                                      </p:to>
                                    </p:set>
                                    <p:anim calcmode="lin" valueType="num">
                                      <p:cBhvr additive="base">
                                        <p:cTn id="18" dur="500" fill="hold"/>
                                        <p:tgtEl>
                                          <p:spTgt spid="2054"/>
                                        </p:tgtEl>
                                        <p:attrNameLst>
                                          <p:attrName>ppt_x</p:attrName>
                                        </p:attrNameLst>
                                      </p:cBhvr>
                                      <p:tavLst>
                                        <p:tav tm="0">
                                          <p:val>
                                            <p:strVal val="#ppt_x"/>
                                          </p:val>
                                        </p:tav>
                                        <p:tav tm="100000">
                                          <p:val>
                                            <p:strVal val="#ppt_x"/>
                                          </p:val>
                                        </p:tav>
                                      </p:tavLst>
                                    </p:anim>
                                    <p:anim calcmode="lin" valueType="num">
                                      <p:cBhvr additive="base">
                                        <p:cTn id="19" dur="500" fill="hold"/>
                                        <p:tgtEl>
                                          <p:spTgt spid="205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2" fill="hold" nodeType="clickEffect">
                                  <p:stCondLst>
                                    <p:cond delay="0"/>
                                  </p:stCondLst>
                                  <p:childTnLst>
                                    <p:set>
                                      <p:cBhvr>
                                        <p:cTn id="23" dur="1" fill="hold">
                                          <p:stCondLst>
                                            <p:cond delay="0"/>
                                          </p:stCondLst>
                                        </p:cTn>
                                        <p:tgtEl>
                                          <p:spTgt spid="2055"/>
                                        </p:tgtEl>
                                        <p:attrNameLst>
                                          <p:attrName>style.visibility</p:attrName>
                                        </p:attrNameLst>
                                      </p:cBhvr>
                                      <p:to>
                                        <p:strVal val="visible"/>
                                      </p:to>
                                    </p:set>
                                    <p:anim calcmode="lin" valueType="num">
                                      <p:cBhvr additive="base">
                                        <p:cTn id="24" dur="500" fill="hold"/>
                                        <p:tgtEl>
                                          <p:spTgt spid="2055"/>
                                        </p:tgtEl>
                                        <p:attrNameLst>
                                          <p:attrName>ppt_x</p:attrName>
                                        </p:attrNameLst>
                                      </p:cBhvr>
                                      <p:tavLst>
                                        <p:tav tm="0">
                                          <p:val>
                                            <p:strVal val="0-#ppt_w/2"/>
                                          </p:val>
                                        </p:tav>
                                        <p:tav tm="100000">
                                          <p:val>
                                            <p:strVal val="#ppt_x"/>
                                          </p:val>
                                        </p:tav>
                                      </p:tavLst>
                                    </p:anim>
                                    <p:anim calcmode="lin" valueType="num">
                                      <p:cBhvr additive="base">
                                        <p:cTn id="25" dur="500" fill="hold"/>
                                        <p:tgtEl>
                                          <p:spTgt spid="205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9" fill="hold" nodeType="clickEffect">
                                  <p:stCondLst>
                                    <p:cond delay="0"/>
                                  </p:stCondLst>
                                  <p:childTnLst>
                                    <p:set>
                                      <p:cBhvr>
                                        <p:cTn id="29" dur="1" fill="hold">
                                          <p:stCondLst>
                                            <p:cond delay="0"/>
                                          </p:stCondLst>
                                        </p:cTn>
                                        <p:tgtEl>
                                          <p:spTgt spid="2056"/>
                                        </p:tgtEl>
                                        <p:attrNameLst>
                                          <p:attrName>style.visibility</p:attrName>
                                        </p:attrNameLst>
                                      </p:cBhvr>
                                      <p:to>
                                        <p:strVal val="visible"/>
                                      </p:to>
                                    </p:set>
                                    <p:anim calcmode="lin" valueType="num">
                                      <p:cBhvr additive="base">
                                        <p:cTn id="30" dur="500" fill="hold"/>
                                        <p:tgtEl>
                                          <p:spTgt spid="2056"/>
                                        </p:tgtEl>
                                        <p:attrNameLst>
                                          <p:attrName>ppt_x</p:attrName>
                                        </p:attrNameLst>
                                      </p:cBhvr>
                                      <p:tavLst>
                                        <p:tav tm="0">
                                          <p:val>
                                            <p:strVal val="0-#ppt_w/2"/>
                                          </p:val>
                                        </p:tav>
                                        <p:tav tm="100000">
                                          <p:val>
                                            <p:strVal val="#ppt_x"/>
                                          </p:val>
                                        </p:tav>
                                      </p:tavLst>
                                    </p:anim>
                                    <p:anim calcmode="lin" valueType="num">
                                      <p:cBhvr additive="base">
                                        <p:cTn id="31" dur="500" fill="hold"/>
                                        <p:tgtEl>
                                          <p:spTgt spid="2056"/>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3" fill="hold" nodeType="click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1+#ppt_w/2"/>
                                          </p:val>
                                        </p:tav>
                                        <p:tav tm="100000">
                                          <p:val>
                                            <p:strVal val="#ppt_x"/>
                                          </p:val>
                                        </p:tav>
                                      </p:tavLst>
                                    </p:anim>
                                    <p:anim calcmode="lin" valueType="num">
                                      <p:cBhvr additive="base">
                                        <p:cTn id="37"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3" fill="hold" nodeType="click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500" fill="hold"/>
                                        <p:tgtEl>
                                          <p:spTgt spid="41"/>
                                        </p:tgtEl>
                                        <p:attrNameLst>
                                          <p:attrName>ppt_x</p:attrName>
                                        </p:attrNameLst>
                                      </p:cBhvr>
                                      <p:tavLst>
                                        <p:tav tm="0">
                                          <p:val>
                                            <p:strVal val="1+#ppt_w/2"/>
                                          </p:val>
                                        </p:tav>
                                        <p:tav tm="100000">
                                          <p:val>
                                            <p:strVal val="#ppt_x"/>
                                          </p:val>
                                        </p:tav>
                                      </p:tavLst>
                                    </p:anim>
                                    <p:anim calcmode="lin" valueType="num">
                                      <p:cBhvr additive="base">
                                        <p:cTn id="43"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0-#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3" fill="hold" nodeType="click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1+#ppt_w/2"/>
                                          </p:val>
                                        </p:tav>
                                        <p:tav tm="100000">
                                          <p:val>
                                            <p:strVal val="#ppt_x"/>
                                          </p:val>
                                        </p:tav>
                                      </p:tavLst>
                                    </p:anim>
                                    <p:anim calcmode="lin" valueType="num">
                                      <p:cBhvr additive="base">
                                        <p:cTn id="55"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9" fill="hold" nodeType="click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0-#ppt_w/2"/>
                                          </p:val>
                                        </p:tav>
                                        <p:tav tm="100000">
                                          <p:val>
                                            <p:strVal val="#ppt_x"/>
                                          </p:val>
                                        </p:tav>
                                      </p:tavLst>
                                    </p:anim>
                                    <p:anim calcmode="lin" valueType="num">
                                      <p:cBhvr additive="base">
                                        <p:cTn id="61"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3" fill="hold" nodeType="click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additive="base">
                                        <p:cTn id="66" dur="500" fill="hold"/>
                                        <p:tgtEl>
                                          <p:spTgt spid="43"/>
                                        </p:tgtEl>
                                        <p:attrNameLst>
                                          <p:attrName>ppt_x</p:attrName>
                                        </p:attrNameLst>
                                      </p:cBhvr>
                                      <p:tavLst>
                                        <p:tav tm="0">
                                          <p:val>
                                            <p:strVal val="1+#ppt_w/2"/>
                                          </p:val>
                                        </p:tav>
                                        <p:tav tm="100000">
                                          <p:val>
                                            <p:strVal val="#ppt_x"/>
                                          </p:val>
                                        </p:tav>
                                      </p:tavLst>
                                    </p:anim>
                                    <p:anim calcmode="lin" valueType="num">
                                      <p:cBhvr additive="base">
                                        <p:cTn id="67" dur="500" fill="hold"/>
                                        <p:tgtEl>
                                          <p:spTgt spid="43"/>
                                        </p:tgtEl>
                                        <p:attrNameLst>
                                          <p:attrName>ppt_y</p:attrName>
                                        </p:attrNameLst>
                                      </p:cBhvr>
                                      <p:tavLst>
                                        <p:tav tm="0">
                                          <p:val>
                                            <p:strVal val="0-#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6" fill="hold" nodeType="click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1+#ppt_w/2"/>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3" fill="hold" nodeType="clickEffect">
                                  <p:stCondLst>
                                    <p:cond delay="0"/>
                                  </p:stCondLst>
                                  <p:childTnLst>
                                    <p:set>
                                      <p:cBhvr>
                                        <p:cTn id="77" dur="1" fill="hold">
                                          <p:stCondLst>
                                            <p:cond delay="0"/>
                                          </p:stCondLst>
                                        </p:cTn>
                                        <p:tgtEl>
                                          <p:spTgt spid="44"/>
                                        </p:tgtEl>
                                        <p:attrNameLst>
                                          <p:attrName>style.visibility</p:attrName>
                                        </p:attrNameLst>
                                      </p:cBhvr>
                                      <p:to>
                                        <p:strVal val="visible"/>
                                      </p:to>
                                    </p:set>
                                    <p:anim calcmode="lin" valueType="num">
                                      <p:cBhvr additive="base">
                                        <p:cTn id="78" dur="500" fill="hold"/>
                                        <p:tgtEl>
                                          <p:spTgt spid="44"/>
                                        </p:tgtEl>
                                        <p:attrNameLst>
                                          <p:attrName>ppt_x</p:attrName>
                                        </p:attrNameLst>
                                      </p:cBhvr>
                                      <p:tavLst>
                                        <p:tav tm="0">
                                          <p:val>
                                            <p:strVal val="1+#ppt_w/2"/>
                                          </p:val>
                                        </p:tav>
                                        <p:tav tm="100000">
                                          <p:val>
                                            <p:strVal val="#ppt_x"/>
                                          </p:val>
                                        </p:tav>
                                      </p:tavLst>
                                    </p:anim>
                                    <p:anim calcmode="lin" valueType="num">
                                      <p:cBhvr additive="base">
                                        <p:cTn id="79"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6"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1+#ppt_w/2"/>
                                          </p:val>
                                        </p:tav>
                                        <p:tav tm="100000">
                                          <p:val>
                                            <p:strVal val="#ppt_x"/>
                                          </p:val>
                                        </p:tav>
                                      </p:tavLst>
                                    </p:anim>
                                    <p:anim calcmode="lin" valueType="num">
                                      <p:cBhvr additive="base">
                                        <p:cTn id="8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3" fill="hold" nodeType="clickEffect">
                                  <p:stCondLst>
                                    <p:cond delay="0"/>
                                  </p:stCondLst>
                                  <p:childTnLst>
                                    <p:set>
                                      <p:cBhvr>
                                        <p:cTn id="89" dur="1" fill="hold">
                                          <p:stCondLst>
                                            <p:cond delay="0"/>
                                          </p:stCondLst>
                                        </p:cTn>
                                        <p:tgtEl>
                                          <p:spTgt spid="48"/>
                                        </p:tgtEl>
                                        <p:attrNameLst>
                                          <p:attrName>style.visibility</p:attrName>
                                        </p:attrNameLst>
                                      </p:cBhvr>
                                      <p:to>
                                        <p:strVal val="visible"/>
                                      </p:to>
                                    </p:set>
                                    <p:anim calcmode="lin" valueType="num">
                                      <p:cBhvr additive="base">
                                        <p:cTn id="90" dur="500" fill="hold"/>
                                        <p:tgtEl>
                                          <p:spTgt spid="48"/>
                                        </p:tgtEl>
                                        <p:attrNameLst>
                                          <p:attrName>ppt_x</p:attrName>
                                        </p:attrNameLst>
                                      </p:cBhvr>
                                      <p:tavLst>
                                        <p:tav tm="0">
                                          <p:val>
                                            <p:strVal val="1+#ppt_w/2"/>
                                          </p:val>
                                        </p:tav>
                                        <p:tav tm="100000">
                                          <p:val>
                                            <p:strVal val="#ppt_x"/>
                                          </p:val>
                                        </p:tav>
                                      </p:tavLst>
                                    </p:anim>
                                    <p:anim calcmode="lin" valueType="num">
                                      <p:cBhvr additive="base">
                                        <p:cTn id="91" dur="500" fill="hold"/>
                                        <p:tgtEl>
                                          <p:spTgt spid="48"/>
                                        </p:tgtEl>
                                        <p:attrNameLst>
                                          <p:attrName>ppt_y</p:attrName>
                                        </p:attrNameLst>
                                      </p:cBhvr>
                                      <p:tavLst>
                                        <p:tav tm="0">
                                          <p:val>
                                            <p:strVal val="0-#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3" fill="hold" nodeType="clickEffect">
                                  <p:stCondLst>
                                    <p:cond delay="0"/>
                                  </p:stCondLst>
                                  <p:childTnLst>
                                    <p:set>
                                      <p:cBhvr>
                                        <p:cTn id="95" dur="1" fill="hold">
                                          <p:stCondLst>
                                            <p:cond delay="0"/>
                                          </p:stCondLst>
                                        </p:cTn>
                                        <p:tgtEl>
                                          <p:spTgt spid="23"/>
                                        </p:tgtEl>
                                        <p:attrNameLst>
                                          <p:attrName>style.visibility</p:attrName>
                                        </p:attrNameLst>
                                      </p:cBhvr>
                                      <p:to>
                                        <p:strVal val="visible"/>
                                      </p:to>
                                    </p:set>
                                    <p:anim calcmode="lin" valueType="num">
                                      <p:cBhvr additive="base">
                                        <p:cTn id="96" dur="500" fill="hold"/>
                                        <p:tgtEl>
                                          <p:spTgt spid="23"/>
                                        </p:tgtEl>
                                        <p:attrNameLst>
                                          <p:attrName>ppt_x</p:attrName>
                                        </p:attrNameLst>
                                      </p:cBhvr>
                                      <p:tavLst>
                                        <p:tav tm="0">
                                          <p:val>
                                            <p:strVal val="1+#ppt_w/2"/>
                                          </p:val>
                                        </p:tav>
                                        <p:tav tm="100000">
                                          <p:val>
                                            <p:strVal val="#ppt_x"/>
                                          </p:val>
                                        </p:tav>
                                      </p:tavLst>
                                    </p:anim>
                                    <p:anim calcmode="lin" valueType="num">
                                      <p:cBhvr additive="base">
                                        <p:cTn id="97"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3" fill="hold" nodeType="clickEffect">
                                  <p:stCondLst>
                                    <p:cond delay="0"/>
                                  </p:stCondLst>
                                  <p:childTnLst>
                                    <p:set>
                                      <p:cBhvr>
                                        <p:cTn id="101" dur="1" fill="hold">
                                          <p:stCondLst>
                                            <p:cond delay="0"/>
                                          </p:stCondLst>
                                        </p:cTn>
                                        <p:tgtEl>
                                          <p:spTgt spid="45"/>
                                        </p:tgtEl>
                                        <p:attrNameLst>
                                          <p:attrName>style.visibility</p:attrName>
                                        </p:attrNameLst>
                                      </p:cBhvr>
                                      <p:to>
                                        <p:strVal val="visible"/>
                                      </p:to>
                                    </p:set>
                                    <p:anim calcmode="lin" valueType="num">
                                      <p:cBhvr additive="base">
                                        <p:cTn id="102" dur="500" fill="hold"/>
                                        <p:tgtEl>
                                          <p:spTgt spid="45"/>
                                        </p:tgtEl>
                                        <p:attrNameLst>
                                          <p:attrName>ppt_x</p:attrName>
                                        </p:attrNameLst>
                                      </p:cBhvr>
                                      <p:tavLst>
                                        <p:tav tm="0">
                                          <p:val>
                                            <p:strVal val="1+#ppt_w/2"/>
                                          </p:val>
                                        </p:tav>
                                        <p:tav tm="100000">
                                          <p:val>
                                            <p:strVal val="#ppt_x"/>
                                          </p:val>
                                        </p:tav>
                                      </p:tavLst>
                                    </p:anim>
                                    <p:anim calcmode="lin" valueType="num">
                                      <p:cBhvr additive="base">
                                        <p:cTn id="103"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6" fill="hold" nodeType="click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additive="base">
                                        <p:cTn id="108" dur="500" fill="hold"/>
                                        <p:tgtEl>
                                          <p:spTgt spid="25"/>
                                        </p:tgtEl>
                                        <p:attrNameLst>
                                          <p:attrName>ppt_x</p:attrName>
                                        </p:attrNameLst>
                                      </p:cBhvr>
                                      <p:tavLst>
                                        <p:tav tm="0">
                                          <p:val>
                                            <p:strVal val="1+#ppt_w/2"/>
                                          </p:val>
                                        </p:tav>
                                        <p:tav tm="100000">
                                          <p:val>
                                            <p:strVal val="#ppt_x"/>
                                          </p:val>
                                        </p:tav>
                                      </p:tavLst>
                                    </p:anim>
                                    <p:anim calcmode="lin" valueType="num">
                                      <p:cBhvr additive="base">
                                        <p:cTn id="10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3" fill="hold" nodeType="clickEffect">
                                  <p:stCondLst>
                                    <p:cond delay="0"/>
                                  </p:stCondLst>
                                  <p:childTnLst>
                                    <p:set>
                                      <p:cBhvr>
                                        <p:cTn id="113" dur="1" fill="hold">
                                          <p:stCondLst>
                                            <p:cond delay="0"/>
                                          </p:stCondLst>
                                        </p:cTn>
                                        <p:tgtEl>
                                          <p:spTgt spid="46"/>
                                        </p:tgtEl>
                                        <p:attrNameLst>
                                          <p:attrName>style.visibility</p:attrName>
                                        </p:attrNameLst>
                                      </p:cBhvr>
                                      <p:to>
                                        <p:strVal val="visible"/>
                                      </p:to>
                                    </p:set>
                                    <p:anim calcmode="lin" valueType="num">
                                      <p:cBhvr additive="base">
                                        <p:cTn id="114" dur="500" fill="hold"/>
                                        <p:tgtEl>
                                          <p:spTgt spid="46"/>
                                        </p:tgtEl>
                                        <p:attrNameLst>
                                          <p:attrName>ppt_x</p:attrName>
                                        </p:attrNameLst>
                                      </p:cBhvr>
                                      <p:tavLst>
                                        <p:tav tm="0">
                                          <p:val>
                                            <p:strVal val="1+#ppt_w/2"/>
                                          </p:val>
                                        </p:tav>
                                        <p:tav tm="100000">
                                          <p:val>
                                            <p:strVal val="#ppt_x"/>
                                          </p:val>
                                        </p:tav>
                                      </p:tavLst>
                                    </p:anim>
                                    <p:anim calcmode="lin" valueType="num">
                                      <p:cBhvr additive="base">
                                        <p:cTn id="115"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2" presetClass="entr" presetSubtype="1" fill="hold" nodeType="clickEffect">
                                  <p:stCondLst>
                                    <p:cond delay="0"/>
                                  </p:stCondLst>
                                  <p:childTnLst>
                                    <p:set>
                                      <p:cBhvr>
                                        <p:cTn id="119" dur="1" fill="hold">
                                          <p:stCondLst>
                                            <p:cond delay="0"/>
                                          </p:stCondLst>
                                        </p:cTn>
                                        <p:tgtEl>
                                          <p:spTgt spid="27"/>
                                        </p:tgtEl>
                                        <p:attrNameLst>
                                          <p:attrName>style.visibility</p:attrName>
                                        </p:attrNameLst>
                                      </p:cBhvr>
                                      <p:to>
                                        <p:strVal val="visible"/>
                                      </p:to>
                                    </p:set>
                                    <p:anim calcmode="lin" valueType="num">
                                      <p:cBhvr additive="base">
                                        <p:cTn id="120" dur="500" fill="hold"/>
                                        <p:tgtEl>
                                          <p:spTgt spid="27"/>
                                        </p:tgtEl>
                                        <p:attrNameLst>
                                          <p:attrName>ppt_x</p:attrName>
                                        </p:attrNameLst>
                                      </p:cBhvr>
                                      <p:tavLst>
                                        <p:tav tm="0">
                                          <p:val>
                                            <p:strVal val="#ppt_x"/>
                                          </p:val>
                                        </p:tav>
                                        <p:tav tm="100000">
                                          <p:val>
                                            <p:strVal val="#ppt_x"/>
                                          </p:val>
                                        </p:tav>
                                      </p:tavLst>
                                    </p:anim>
                                    <p:anim calcmode="lin" valueType="num">
                                      <p:cBhvr additive="base">
                                        <p:cTn id="121"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3" fill="hold" nodeType="clickEffect">
                                  <p:stCondLst>
                                    <p:cond delay="0"/>
                                  </p:stCondLst>
                                  <p:childTnLst>
                                    <p:set>
                                      <p:cBhvr>
                                        <p:cTn id="125" dur="1" fill="hold">
                                          <p:stCondLst>
                                            <p:cond delay="0"/>
                                          </p:stCondLst>
                                        </p:cTn>
                                        <p:tgtEl>
                                          <p:spTgt spid="49"/>
                                        </p:tgtEl>
                                        <p:attrNameLst>
                                          <p:attrName>style.visibility</p:attrName>
                                        </p:attrNameLst>
                                      </p:cBhvr>
                                      <p:to>
                                        <p:strVal val="visible"/>
                                      </p:to>
                                    </p:set>
                                    <p:anim calcmode="lin" valueType="num">
                                      <p:cBhvr additive="base">
                                        <p:cTn id="126" dur="500" fill="hold"/>
                                        <p:tgtEl>
                                          <p:spTgt spid="49"/>
                                        </p:tgtEl>
                                        <p:attrNameLst>
                                          <p:attrName>ppt_x</p:attrName>
                                        </p:attrNameLst>
                                      </p:cBhvr>
                                      <p:tavLst>
                                        <p:tav tm="0">
                                          <p:val>
                                            <p:strVal val="1+#ppt_w/2"/>
                                          </p:val>
                                        </p:tav>
                                        <p:tav tm="100000">
                                          <p:val>
                                            <p:strVal val="#ppt_x"/>
                                          </p:val>
                                        </p:tav>
                                      </p:tavLst>
                                    </p:anim>
                                    <p:anim calcmode="lin" valueType="num">
                                      <p:cBhvr additive="base">
                                        <p:cTn id="127"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3" fill="hold" nodeType="clickEffect">
                                  <p:stCondLst>
                                    <p:cond delay="0"/>
                                  </p:stCondLst>
                                  <p:childTnLst>
                                    <p:set>
                                      <p:cBhvr>
                                        <p:cTn id="131" dur="1" fill="hold">
                                          <p:stCondLst>
                                            <p:cond delay="0"/>
                                          </p:stCondLst>
                                        </p:cTn>
                                        <p:tgtEl>
                                          <p:spTgt spid="29"/>
                                        </p:tgtEl>
                                        <p:attrNameLst>
                                          <p:attrName>style.visibility</p:attrName>
                                        </p:attrNameLst>
                                      </p:cBhvr>
                                      <p:to>
                                        <p:strVal val="visible"/>
                                      </p:to>
                                    </p:set>
                                    <p:anim calcmode="lin" valueType="num">
                                      <p:cBhvr additive="base">
                                        <p:cTn id="132" dur="500" fill="hold"/>
                                        <p:tgtEl>
                                          <p:spTgt spid="29"/>
                                        </p:tgtEl>
                                        <p:attrNameLst>
                                          <p:attrName>ppt_x</p:attrName>
                                        </p:attrNameLst>
                                      </p:cBhvr>
                                      <p:tavLst>
                                        <p:tav tm="0">
                                          <p:val>
                                            <p:strVal val="1+#ppt_w/2"/>
                                          </p:val>
                                        </p:tav>
                                        <p:tav tm="100000">
                                          <p:val>
                                            <p:strVal val="#ppt_x"/>
                                          </p:val>
                                        </p:tav>
                                      </p:tavLst>
                                    </p:anim>
                                    <p:anim calcmode="lin" valueType="num">
                                      <p:cBhvr additive="base">
                                        <p:cTn id="133"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 presetClass="entr" presetSubtype="3" fill="hold" nodeType="clickEffect">
                                  <p:stCondLst>
                                    <p:cond delay="0"/>
                                  </p:stCondLst>
                                  <p:childTnLst>
                                    <p:set>
                                      <p:cBhvr>
                                        <p:cTn id="137" dur="1" fill="hold">
                                          <p:stCondLst>
                                            <p:cond delay="0"/>
                                          </p:stCondLst>
                                        </p:cTn>
                                        <p:tgtEl>
                                          <p:spTgt spid="50"/>
                                        </p:tgtEl>
                                        <p:attrNameLst>
                                          <p:attrName>style.visibility</p:attrName>
                                        </p:attrNameLst>
                                      </p:cBhvr>
                                      <p:to>
                                        <p:strVal val="visible"/>
                                      </p:to>
                                    </p:set>
                                    <p:anim calcmode="lin" valueType="num">
                                      <p:cBhvr additive="base">
                                        <p:cTn id="138" dur="500" fill="hold"/>
                                        <p:tgtEl>
                                          <p:spTgt spid="50"/>
                                        </p:tgtEl>
                                        <p:attrNameLst>
                                          <p:attrName>ppt_x</p:attrName>
                                        </p:attrNameLst>
                                      </p:cBhvr>
                                      <p:tavLst>
                                        <p:tav tm="0">
                                          <p:val>
                                            <p:strVal val="1+#ppt_w/2"/>
                                          </p:val>
                                        </p:tav>
                                        <p:tav tm="100000">
                                          <p:val>
                                            <p:strVal val="#ppt_x"/>
                                          </p:val>
                                        </p:tav>
                                      </p:tavLst>
                                    </p:anim>
                                    <p:anim calcmode="lin" valueType="num">
                                      <p:cBhvr additive="base">
                                        <p:cTn id="139"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9" fill="hold" nodeType="clickEffect">
                                  <p:stCondLst>
                                    <p:cond delay="0"/>
                                  </p:stCondLst>
                                  <p:childTnLst>
                                    <p:set>
                                      <p:cBhvr>
                                        <p:cTn id="143" dur="1" fill="hold">
                                          <p:stCondLst>
                                            <p:cond delay="0"/>
                                          </p:stCondLst>
                                        </p:cTn>
                                        <p:tgtEl>
                                          <p:spTgt spid="31"/>
                                        </p:tgtEl>
                                        <p:attrNameLst>
                                          <p:attrName>style.visibility</p:attrName>
                                        </p:attrNameLst>
                                      </p:cBhvr>
                                      <p:to>
                                        <p:strVal val="visible"/>
                                      </p:to>
                                    </p:set>
                                    <p:anim calcmode="lin" valueType="num">
                                      <p:cBhvr additive="base">
                                        <p:cTn id="144" dur="500" fill="hold"/>
                                        <p:tgtEl>
                                          <p:spTgt spid="31"/>
                                        </p:tgtEl>
                                        <p:attrNameLst>
                                          <p:attrName>ppt_x</p:attrName>
                                        </p:attrNameLst>
                                      </p:cBhvr>
                                      <p:tavLst>
                                        <p:tav tm="0">
                                          <p:val>
                                            <p:strVal val="0-#ppt_w/2"/>
                                          </p:val>
                                        </p:tav>
                                        <p:tav tm="100000">
                                          <p:val>
                                            <p:strVal val="#ppt_x"/>
                                          </p:val>
                                        </p:tav>
                                      </p:tavLst>
                                    </p:anim>
                                    <p:anim calcmode="lin" valueType="num">
                                      <p:cBhvr additive="base">
                                        <p:cTn id="145"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3" fill="hold" nodeType="clickEffect">
                                  <p:stCondLst>
                                    <p:cond delay="0"/>
                                  </p:stCondLst>
                                  <p:childTnLst>
                                    <p:set>
                                      <p:cBhvr>
                                        <p:cTn id="149" dur="1" fill="hold">
                                          <p:stCondLst>
                                            <p:cond delay="0"/>
                                          </p:stCondLst>
                                        </p:cTn>
                                        <p:tgtEl>
                                          <p:spTgt spid="51"/>
                                        </p:tgtEl>
                                        <p:attrNameLst>
                                          <p:attrName>style.visibility</p:attrName>
                                        </p:attrNameLst>
                                      </p:cBhvr>
                                      <p:to>
                                        <p:strVal val="visible"/>
                                      </p:to>
                                    </p:set>
                                    <p:anim calcmode="lin" valueType="num">
                                      <p:cBhvr additive="base">
                                        <p:cTn id="150" dur="500" fill="hold"/>
                                        <p:tgtEl>
                                          <p:spTgt spid="51"/>
                                        </p:tgtEl>
                                        <p:attrNameLst>
                                          <p:attrName>ppt_x</p:attrName>
                                        </p:attrNameLst>
                                      </p:cBhvr>
                                      <p:tavLst>
                                        <p:tav tm="0">
                                          <p:val>
                                            <p:strVal val="1+#ppt_w/2"/>
                                          </p:val>
                                        </p:tav>
                                        <p:tav tm="100000">
                                          <p:val>
                                            <p:strVal val="#ppt_x"/>
                                          </p:val>
                                        </p:tav>
                                      </p:tavLst>
                                    </p:anim>
                                    <p:anim calcmode="lin" valueType="num">
                                      <p:cBhvr additive="base">
                                        <p:cTn id="151"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9" fill="hold" nodeType="clickEffect">
                                  <p:stCondLst>
                                    <p:cond delay="0"/>
                                  </p:stCondLst>
                                  <p:childTnLst>
                                    <p:set>
                                      <p:cBhvr>
                                        <p:cTn id="155" dur="1" fill="hold">
                                          <p:stCondLst>
                                            <p:cond delay="0"/>
                                          </p:stCondLst>
                                        </p:cTn>
                                        <p:tgtEl>
                                          <p:spTgt spid="33"/>
                                        </p:tgtEl>
                                        <p:attrNameLst>
                                          <p:attrName>style.visibility</p:attrName>
                                        </p:attrNameLst>
                                      </p:cBhvr>
                                      <p:to>
                                        <p:strVal val="visible"/>
                                      </p:to>
                                    </p:set>
                                    <p:anim calcmode="lin" valueType="num">
                                      <p:cBhvr additive="base">
                                        <p:cTn id="156" dur="500" fill="hold"/>
                                        <p:tgtEl>
                                          <p:spTgt spid="33"/>
                                        </p:tgtEl>
                                        <p:attrNameLst>
                                          <p:attrName>ppt_x</p:attrName>
                                        </p:attrNameLst>
                                      </p:cBhvr>
                                      <p:tavLst>
                                        <p:tav tm="0">
                                          <p:val>
                                            <p:strVal val="0-#ppt_w/2"/>
                                          </p:val>
                                        </p:tav>
                                        <p:tav tm="100000">
                                          <p:val>
                                            <p:strVal val="#ppt_x"/>
                                          </p:val>
                                        </p:tav>
                                      </p:tavLst>
                                    </p:anim>
                                    <p:anim calcmode="lin" valueType="num">
                                      <p:cBhvr additive="base">
                                        <p:cTn id="157"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3" fill="hold" nodeType="clickEffect">
                                  <p:stCondLst>
                                    <p:cond delay="0"/>
                                  </p:stCondLst>
                                  <p:childTnLst>
                                    <p:set>
                                      <p:cBhvr>
                                        <p:cTn id="161" dur="1" fill="hold">
                                          <p:stCondLst>
                                            <p:cond delay="0"/>
                                          </p:stCondLst>
                                        </p:cTn>
                                        <p:tgtEl>
                                          <p:spTgt spid="52"/>
                                        </p:tgtEl>
                                        <p:attrNameLst>
                                          <p:attrName>style.visibility</p:attrName>
                                        </p:attrNameLst>
                                      </p:cBhvr>
                                      <p:to>
                                        <p:strVal val="visible"/>
                                      </p:to>
                                    </p:set>
                                    <p:anim calcmode="lin" valueType="num">
                                      <p:cBhvr additive="base">
                                        <p:cTn id="162" dur="500" fill="hold"/>
                                        <p:tgtEl>
                                          <p:spTgt spid="52"/>
                                        </p:tgtEl>
                                        <p:attrNameLst>
                                          <p:attrName>ppt_x</p:attrName>
                                        </p:attrNameLst>
                                      </p:cBhvr>
                                      <p:tavLst>
                                        <p:tav tm="0">
                                          <p:val>
                                            <p:strVal val="1+#ppt_w/2"/>
                                          </p:val>
                                        </p:tav>
                                        <p:tav tm="100000">
                                          <p:val>
                                            <p:strVal val="#ppt_x"/>
                                          </p:val>
                                        </p:tav>
                                      </p:tavLst>
                                    </p:anim>
                                    <p:anim calcmode="lin" valueType="num">
                                      <p:cBhvr additive="base">
                                        <p:cTn id="163"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6" fill="hold" nodeType="clickEffect">
                                  <p:stCondLst>
                                    <p:cond delay="0"/>
                                  </p:stCondLst>
                                  <p:childTnLst>
                                    <p:set>
                                      <p:cBhvr>
                                        <p:cTn id="167" dur="1" fill="hold">
                                          <p:stCondLst>
                                            <p:cond delay="0"/>
                                          </p:stCondLst>
                                        </p:cTn>
                                        <p:tgtEl>
                                          <p:spTgt spid="35"/>
                                        </p:tgtEl>
                                        <p:attrNameLst>
                                          <p:attrName>style.visibility</p:attrName>
                                        </p:attrNameLst>
                                      </p:cBhvr>
                                      <p:to>
                                        <p:strVal val="visible"/>
                                      </p:to>
                                    </p:set>
                                    <p:anim calcmode="lin" valueType="num">
                                      <p:cBhvr additive="base">
                                        <p:cTn id="168" dur="500" fill="hold"/>
                                        <p:tgtEl>
                                          <p:spTgt spid="35"/>
                                        </p:tgtEl>
                                        <p:attrNameLst>
                                          <p:attrName>ppt_x</p:attrName>
                                        </p:attrNameLst>
                                      </p:cBhvr>
                                      <p:tavLst>
                                        <p:tav tm="0">
                                          <p:val>
                                            <p:strVal val="1+#ppt_w/2"/>
                                          </p:val>
                                        </p:tav>
                                        <p:tav tm="100000">
                                          <p:val>
                                            <p:strVal val="#ppt_x"/>
                                          </p:val>
                                        </p:tav>
                                      </p:tavLst>
                                    </p:anim>
                                    <p:anim calcmode="lin" valueType="num">
                                      <p:cBhvr additive="base">
                                        <p:cTn id="169"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6" presetClass="entr" presetSubtype="16" fill="hold" nodeType="clickEffect">
                                  <p:stCondLst>
                                    <p:cond delay="0"/>
                                  </p:stCondLst>
                                  <p:childTnLst>
                                    <p:set>
                                      <p:cBhvr>
                                        <p:cTn id="173" dur="1" fill="hold">
                                          <p:stCondLst>
                                            <p:cond delay="0"/>
                                          </p:stCondLst>
                                        </p:cTn>
                                        <p:tgtEl>
                                          <p:spTgt spid="2059"/>
                                        </p:tgtEl>
                                        <p:attrNameLst>
                                          <p:attrName>style.visibility</p:attrName>
                                        </p:attrNameLst>
                                      </p:cBhvr>
                                      <p:to>
                                        <p:strVal val="visible"/>
                                      </p:to>
                                    </p:set>
                                    <p:animEffect transition="in" filter="circle(in)">
                                      <p:cBhvr>
                                        <p:cTn id="174" dur="2000"/>
                                        <p:tgtEl>
                                          <p:spTgt spid="2059"/>
                                        </p:tgtEl>
                                      </p:cBhvr>
                                    </p:animEffect>
                                  </p:childTnLst>
                                </p:cTn>
                              </p:par>
                            </p:childTnLst>
                          </p:cTn>
                        </p:par>
                      </p:childTnLst>
                    </p:cTn>
                  </p:par>
                  <p:par>
                    <p:cTn id="175" fill="hold">
                      <p:stCondLst>
                        <p:cond delay="indefinite"/>
                      </p:stCondLst>
                      <p:childTnLst>
                        <p:par>
                          <p:cTn id="176" fill="hold">
                            <p:stCondLst>
                              <p:cond delay="0"/>
                            </p:stCondLst>
                            <p:childTnLst>
                              <p:par>
                                <p:cTn id="177" presetID="21" presetClass="entr" presetSubtype="8" fill="hold" nodeType="clickEffect">
                                  <p:stCondLst>
                                    <p:cond delay="0"/>
                                  </p:stCondLst>
                                  <p:childTnLst>
                                    <p:set>
                                      <p:cBhvr>
                                        <p:cTn id="178" dur="1" fill="hold">
                                          <p:stCondLst>
                                            <p:cond delay="0"/>
                                          </p:stCondLst>
                                        </p:cTn>
                                        <p:tgtEl>
                                          <p:spTgt spid="2060"/>
                                        </p:tgtEl>
                                        <p:attrNameLst>
                                          <p:attrName>style.visibility</p:attrName>
                                        </p:attrNameLst>
                                      </p:cBhvr>
                                      <p:to>
                                        <p:strVal val="visible"/>
                                      </p:to>
                                    </p:set>
                                    <p:animEffect transition="in" filter="wheel(8)">
                                      <p:cBhvr>
                                        <p:cTn id="179" dur="200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آلومینیوم اکسید چگونه تشکیل می شود ؟</a:t>
            </a:r>
            <a:endParaRPr lang="en-US" sz="2800" b="1" dirty="0">
              <a:solidFill>
                <a:schemeClr val="tx1"/>
              </a:solidFill>
              <a:effectLst/>
              <a:cs typeface="0 Compset" pitchFamily="2" charset="-78"/>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183452"/>
            <a:ext cx="6000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1781" y="2183452"/>
            <a:ext cx="771525"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0706" y="2199657"/>
            <a:ext cx="1752600"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0547" y="2183452"/>
            <a:ext cx="18288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7031" y="3228975"/>
            <a:ext cx="67627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3468706" y="2954977"/>
            <a:ext cx="1050906" cy="273998"/>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86998" y="4066680"/>
            <a:ext cx="609600"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9600" y="3276600"/>
            <a:ext cx="200025" cy="14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a:stCxn id="2056" idx="0"/>
            <a:endCxn id="2055" idx="1"/>
          </p:cNvCxnSpPr>
          <p:nvPr/>
        </p:nvCxnSpPr>
        <p:spPr>
          <a:xfrm flipV="1">
            <a:off x="3591798" y="3633788"/>
            <a:ext cx="745233" cy="432892"/>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pic>
        <p:nvPicPr>
          <p:cNvPr id="2059"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95775" y="3490912"/>
            <a:ext cx="200025" cy="14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87367" y="4343400"/>
            <a:ext cx="71437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Straight Arrow Connector 17"/>
          <p:cNvCxnSpPr/>
          <p:nvPr/>
        </p:nvCxnSpPr>
        <p:spPr>
          <a:xfrm>
            <a:off x="3891088" y="4475574"/>
            <a:ext cx="599202" cy="11955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pic>
        <p:nvPicPr>
          <p:cNvPr id="2061"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33887" y="4392478"/>
            <a:ext cx="171450" cy="14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a:stCxn id="2056" idx="2"/>
            <a:endCxn id="2060" idx="1"/>
          </p:cNvCxnSpPr>
          <p:nvPr/>
        </p:nvCxnSpPr>
        <p:spPr>
          <a:xfrm flipV="1">
            <a:off x="3591798" y="4776788"/>
            <a:ext cx="695569" cy="6141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pic>
        <p:nvPicPr>
          <p:cNvPr id="2062" name="Picture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67200" y="4648200"/>
            <a:ext cx="171450" cy="14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4" name="Picture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96000" y="2824209"/>
            <a:ext cx="2326116" cy="1190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5" name="Picture 17"/>
          <p:cNvPicPr>
            <a:picLocks noChangeAspect="1" noChangeArrowheads="1"/>
          </p:cNvPicPr>
          <p:nvPr/>
        </p:nvPicPr>
        <p:blipFill>
          <a:blip r:embed="rId12">
            <a:extLst>
              <a:ext uri="{BEBA8EAE-BF5A-486C-A8C5-ECC9F3942E4B}">
                <a14:imgProps xmlns:a14="http://schemas.microsoft.com/office/drawing/2010/main">
                  <a14:imgLayer r:embed="rId13">
                    <a14:imgEffect>
                      <a14:sharpenSoften amount="500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933389" y="2188663"/>
            <a:ext cx="25146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6" name="Picture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98873" y="2856882"/>
            <a:ext cx="20002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18"/>
          <p:cNvPicPr>
            <a:picLocks noGrp="1" noChangeAspect="1" noChangeArrowheads="1"/>
          </p:cNvPicPr>
          <p:nvPr>
            <p:ph idx="1"/>
          </p:nvPr>
        </p:nvPicPr>
        <p:blipFill>
          <a:blip r:embed="rId14">
            <a:extLst>
              <a:ext uri="{28A0092B-C50C-407E-A947-70E740481C1C}">
                <a14:useLocalDpi xmlns:a14="http://schemas.microsoft.com/office/drawing/2010/main" val="0"/>
              </a:ext>
            </a:extLst>
          </a:blip>
          <a:srcRect/>
          <a:stretch>
            <a:fillRect/>
          </a:stretch>
        </p:blipFill>
        <p:spPr bwMode="auto">
          <a:xfrm>
            <a:off x="3376612" y="4066680"/>
            <a:ext cx="20002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68693" y="4691062"/>
            <a:ext cx="20002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39769" y="4280992"/>
            <a:ext cx="20002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045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1000"/>
                                        <p:tgtEl>
                                          <p:spTgt spid="2051"/>
                                        </p:tgtEl>
                                      </p:cBhvr>
                                    </p:animEffect>
                                    <p:anim calcmode="lin" valueType="num">
                                      <p:cBhvr>
                                        <p:cTn id="13" dur="1000" fill="hold"/>
                                        <p:tgtEl>
                                          <p:spTgt spid="2051"/>
                                        </p:tgtEl>
                                        <p:attrNameLst>
                                          <p:attrName>ppt_x</p:attrName>
                                        </p:attrNameLst>
                                      </p:cBhvr>
                                      <p:tavLst>
                                        <p:tav tm="0">
                                          <p:val>
                                            <p:strVal val="#ppt_x"/>
                                          </p:val>
                                        </p:tav>
                                        <p:tav tm="100000">
                                          <p:val>
                                            <p:strVal val="#ppt_x"/>
                                          </p:val>
                                        </p:tav>
                                      </p:tavLst>
                                    </p:anim>
                                    <p:anim calcmode="lin" valueType="num">
                                      <p:cBhvr>
                                        <p:cTn id="14"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anim calcmode="lin" valueType="num">
                                      <p:cBhvr additive="base">
                                        <p:cTn id="19" dur="500" fill="hold"/>
                                        <p:tgtEl>
                                          <p:spTgt spid="2052"/>
                                        </p:tgtEl>
                                        <p:attrNameLst>
                                          <p:attrName>ppt_x</p:attrName>
                                        </p:attrNameLst>
                                      </p:cBhvr>
                                      <p:tavLst>
                                        <p:tav tm="0">
                                          <p:val>
                                            <p:strVal val="#ppt_x"/>
                                          </p:val>
                                        </p:tav>
                                        <p:tav tm="100000">
                                          <p:val>
                                            <p:strVal val="#ppt_x"/>
                                          </p:val>
                                        </p:tav>
                                      </p:tavLst>
                                    </p:anim>
                                    <p:anim calcmode="lin" valueType="num">
                                      <p:cBhvr additive="base">
                                        <p:cTn id="20"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053"/>
                                        </p:tgtEl>
                                        <p:attrNameLst>
                                          <p:attrName>style.visibility</p:attrName>
                                        </p:attrNameLst>
                                      </p:cBhvr>
                                      <p:to>
                                        <p:strVal val="visible"/>
                                      </p:to>
                                    </p:set>
                                    <p:animEffect transition="in" filter="wipe(left)">
                                      <p:cBhvr>
                                        <p:cTn id="25" dur="500"/>
                                        <p:tgtEl>
                                          <p:spTgt spid="205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054"/>
                                        </p:tgtEl>
                                        <p:attrNameLst>
                                          <p:attrName>style.visibility</p:attrName>
                                        </p:attrNameLst>
                                      </p:cBhvr>
                                      <p:to>
                                        <p:strVal val="visible"/>
                                      </p:to>
                                    </p:set>
                                    <p:animEffect transition="in" filter="wipe(left)">
                                      <p:cBhvr>
                                        <p:cTn id="30" dur="500"/>
                                        <p:tgtEl>
                                          <p:spTgt spid="2054"/>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055"/>
                                        </p:tgtEl>
                                        <p:attrNameLst>
                                          <p:attrName>style.visibility</p:attrName>
                                        </p:attrNameLst>
                                      </p:cBhvr>
                                      <p:to>
                                        <p:strVal val="visible"/>
                                      </p:to>
                                    </p:set>
                                    <p:animEffect transition="in" filter="fade">
                                      <p:cBhvr>
                                        <p:cTn id="35" dur="1000"/>
                                        <p:tgtEl>
                                          <p:spTgt spid="2055"/>
                                        </p:tgtEl>
                                      </p:cBhvr>
                                    </p:animEffect>
                                    <p:anim calcmode="lin" valueType="num">
                                      <p:cBhvr>
                                        <p:cTn id="36" dur="1000" fill="hold"/>
                                        <p:tgtEl>
                                          <p:spTgt spid="2055"/>
                                        </p:tgtEl>
                                        <p:attrNameLst>
                                          <p:attrName>ppt_x</p:attrName>
                                        </p:attrNameLst>
                                      </p:cBhvr>
                                      <p:tavLst>
                                        <p:tav tm="0">
                                          <p:val>
                                            <p:strVal val="#ppt_x"/>
                                          </p:val>
                                        </p:tav>
                                        <p:tav tm="100000">
                                          <p:val>
                                            <p:strVal val="#ppt_x"/>
                                          </p:val>
                                        </p:tav>
                                      </p:tavLst>
                                    </p:anim>
                                    <p:anim calcmode="lin" valueType="num">
                                      <p:cBhvr>
                                        <p:cTn id="37" dur="1000" fill="hold"/>
                                        <p:tgtEl>
                                          <p:spTgt spid="205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circle(in)">
                                      <p:cBhvr>
                                        <p:cTn id="42" dur="2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2066"/>
                                        </p:tgtEl>
                                        <p:attrNameLst>
                                          <p:attrName>style.visibility</p:attrName>
                                        </p:attrNameLst>
                                      </p:cBhvr>
                                      <p:to>
                                        <p:strVal val="visible"/>
                                      </p:to>
                                    </p:set>
                                    <p:animEffect transition="in" filter="wheel(1)">
                                      <p:cBhvr>
                                        <p:cTn id="47" dur="2000"/>
                                        <p:tgtEl>
                                          <p:spTgt spid="2066"/>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nodeType="clickEffect">
                                  <p:stCondLst>
                                    <p:cond delay="0"/>
                                  </p:stCondLst>
                                  <p:childTnLst>
                                    <p:set>
                                      <p:cBhvr>
                                        <p:cTn id="51" dur="1" fill="hold">
                                          <p:stCondLst>
                                            <p:cond delay="0"/>
                                          </p:stCondLst>
                                        </p:cTn>
                                        <p:tgtEl>
                                          <p:spTgt spid="2058"/>
                                        </p:tgtEl>
                                        <p:attrNameLst>
                                          <p:attrName>style.visibility</p:attrName>
                                        </p:attrNameLst>
                                      </p:cBhvr>
                                      <p:to>
                                        <p:strVal val="visible"/>
                                      </p:to>
                                    </p:set>
                                    <p:animEffect transition="in" filter="wheel(1)">
                                      <p:cBhvr>
                                        <p:cTn id="52" dur="2000"/>
                                        <p:tgtEl>
                                          <p:spTgt spid="2058"/>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2056"/>
                                        </p:tgtEl>
                                        <p:attrNameLst>
                                          <p:attrName>style.visibility</p:attrName>
                                        </p:attrNameLst>
                                      </p:cBhvr>
                                      <p:to>
                                        <p:strVal val="visible"/>
                                      </p:to>
                                    </p:set>
                                    <p:animEffect transition="in" filter="fade">
                                      <p:cBhvr>
                                        <p:cTn id="57" dur="1000"/>
                                        <p:tgtEl>
                                          <p:spTgt spid="2056"/>
                                        </p:tgtEl>
                                      </p:cBhvr>
                                    </p:animEffect>
                                    <p:anim calcmode="lin" valueType="num">
                                      <p:cBhvr>
                                        <p:cTn id="58" dur="1000" fill="hold"/>
                                        <p:tgtEl>
                                          <p:spTgt spid="2056"/>
                                        </p:tgtEl>
                                        <p:attrNameLst>
                                          <p:attrName>ppt_x</p:attrName>
                                        </p:attrNameLst>
                                      </p:cBhvr>
                                      <p:tavLst>
                                        <p:tav tm="0">
                                          <p:val>
                                            <p:strVal val="#ppt_x"/>
                                          </p:val>
                                        </p:tav>
                                        <p:tav tm="100000">
                                          <p:val>
                                            <p:strVal val="#ppt_x"/>
                                          </p:val>
                                        </p:tav>
                                      </p:tavLst>
                                    </p:anim>
                                    <p:anim calcmode="lin" valueType="num">
                                      <p:cBhvr>
                                        <p:cTn id="59" dur="1000" fill="hold"/>
                                        <p:tgtEl>
                                          <p:spTgt spid="2056"/>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down)">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21" presetClass="entr" presetSubtype="1" fill="hold" nodeType="click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heel(1)">
                                      <p:cBhvr>
                                        <p:cTn id="69" dur="20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nodeType="clickEffect">
                                  <p:stCondLst>
                                    <p:cond delay="0"/>
                                  </p:stCondLst>
                                  <p:childTnLst>
                                    <p:set>
                                      <p:cBhvr>
                                        <p:cTn id="73" dur="1" fill="hold">
                                          <p:stCondLst>
                                            <p:cond delay="0"/>
                                          </p:stCondLst>
                                        </p:cTn>
                                        <p:tgtEl>
                                          <p:spTgt spid="2059"/>
                                        </p:tgtEl>
                                        <p:attrNameLst>
                                          <p:attrName>style.visibility</p:attrName>
                                        </p:attrNameLst>
                                      </p:cBhvr>
                                      <p:to>
                                        <p:strVal val="visible"/>
                                      </p:to>
                                    </p:set>
                                    <p:animEffect transition="in" filter="circle(in)">
                                      <p:cBhvr>
                                        <p:cTn id="74" dur="2000"/>
                                        <p:tgtEl>
                                          <p:spTgt spid="2059"/>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2060"/>
                                        </p:tgtEl>
                                        <p:attrNameLst>
                                          <p:attrName>style.visibility</p:attrName>
                                        </p:attrNameLst>
                                      </p:cBhvr>
                                      <p:to>
                                        <p:strVal val="visible"/>
                                      </p:to>
                                    </p:set>
                                    <p:animEffect transition="in" filter="fade">
                                      <p:cBhvr>
                                        <p:cTn id="79" dur="1000"/>
                                        <p:tgtEl>
                                          <p:spTgt spid="2060"/>
                                        </p:tgtEl>
                                      </p:cBhvr>
                                    </p:animEffect>
                                    <p:anim calcmode="lin" valueType="num">
                                      <p:cBhvr>
                                        <p:cTn id="80" dur="1000" fill="hold"/>
                                        <p:tgtEl>
                                          <p:spTgt spid="2060"/>
                                        </p:tgtEl>
                                        <p:attrNameLst>
                                          <p:attrName>ppt_x</p:attrName>
                                        </p:attrNameLst>
                                      </p:cBhvr>
                                      <p:tavLst>
                                        <p:tav tm="0">
                                          <p:val>
                                            <p:strVal val="#ppt_x"/>
                                          </p:val>
                                        </p:tav>
                                        <p:tav tm="100000">
                                          <p:val>
                                            <p:strVal val="#ppt_x"/>
                                          </p:val>
                                        </p:tav>
                                      </p:tavLst>
                                    </p:anim>
                                    <p:anim calcmode="lin" valueType="num">
                                      <p:cBhvr>
                                        <p:cTn id="81" dur="1000" fill="hold"/>
                                        <p:tgtEl>
                                          <p:spTgt spid="2060"/>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1" presetClass="entr" presetSubtype="1" fill="hold" nodeType="click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heel(1)">
                                      <p:cBhvr>
                                        <p:cTn id="86" dur="2000"/>
                                        <p:tgtEl>
                                          <p:spTgt spid="40"/>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left)">
                                      <p:cBhvr>
                                        <p:cTn id="91" dur="500"/>
                                        <p:tgtEl>
                                          <p:spTgt spid="18"/>
                                        </p:tgtEl>
                                      </p:cBhvr>
                                    </p:animEffect>
                                  </p:childTnLst>
                                </p:cTn>
                              </p:par>
                            </p:childTnLst>
                          </p:cTn>
                        </p:par>
                      </p:childTnLst>
                    </p:cTn>
                  </p:par>
                  <p:par>
                    <p:cTn id="92" fill="hold">
                      <p:stCondLst>
                        <p:cond delay="indefinite"/>
                      </p:stCondLst>
                      <p:childTnLst>
                        <p:par>
                          <p:cTn id="93" fill="hold">
                            <p:stCondLst>
                              <p:cond delay="0"/>
                            </p:stCondLst>
                            <p:childTnLst>
                              <p:par>
                                <p:cTn id="94" presetID="6" presetClass="entr" presetSubtype="16" fill="hold" nodeType="clickEffect">
                                  <p:stCondLst>
                                    <p:cond delay="0"/>
                                  </p:stCondLst>
                                  <p:childTnLst>
                                    <p:set>
                                      <p:cBhvr>
                                        <p:cTn id="95" dur="1" fill="hold">
                                          <p:stCondLst>
                                            <p:cond delay="0"/>
                                          </p:stCondLst>
                                        </p:cTn>
                                        <p:tgtEl>
                                          <p:spTgt spid="2061"/>
                                        </p:tgtEl>
                                        <p:attrNameLst>
                                          <p:attrName>style.visibility</p:attrName>
                                        </p:attrNameLst>
                                      </p:cBhvr>
                                      <p:to>
                                        <p:strVal val="visible"/>
                                      </p:to>
                                    </p:set>
                                    <p:animEffect transition="in" filter="circle(in)">
                                      <p:cBhvr>
                                        <p:cTn id="96" dur="2000"/>
                                        <p:tgtEl>
                                          <p:spTgt spid="206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wipe(left)">
                                      <p:cBhvr>
                                        <p:cTn id="101" dur="500"/>
                                        <p:tgtEl>
                                          <p:spTgt spid="20"/>
                                        </p:tgtEl>
                                      </p:cBhvr>
                                    </p:animEffect>
                                  </p:childTnLst>
                                </p:cTn>
                              </p:par>
                            </p:childTnLst>
                          </p:cTn>
                        </p:par>
                      </p:childTnLst>
                    </p:cTn>
                  </p:par>
                  <p:par>
                    <p:cTn id="102" fill="hold">
                      <p:stCondLst>
                        <p:cond delay="indefinite"/>
                      </p:stCondLst>
                      <p:childTnLst>
                        <p:par>
                          <p:cTn id="103" fill="hold">
                            <p:stCondLst>
                              <p:cond delay="0"/>
                            </p:stCondLst>
                            <p:childTnLst>
                              <p:par>
                                <p:cTn id="104" presetID="21" presetClass="entr" presetSubtype="1" fill="hold" nodeType="click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wheel(1)">
                                      <p:cBhvr>
                                        <p:cTn id="106" dur="2000"/>
                                        <p:tgtEl>
                                          <p:spTgt spid="39"/>
                                        </p:tgtEl>
                                      </p:cBhvr>
                                    </p:animEffect>
                                  </p:childTnLst>
                                </p:cTn>
                              </p:par>
                            </p:childTnLst>
                          </p:cTn>
                        </p:par>
                      </p:childTnLst>
                    </p:cTn>
                  </p:par>
                  <p:par>
                    <p:cTn id="107" fill="hold">
                      <p:stCondLst>
                        <p:cond delay="indefinite"/>
                      </p:stCondLst>
                      <p:childTnLst>
                        <p:par>
                          <p:cTn id="108" fill="hold">
                            <p:stCondLst>
                              <p:cond delay="0"/>
                            </p:stCondLst>
                            <p:childTnLst>
                              <p:par>
                                <p:cTn id="109" presetID="6" presetClass="entr" presetSubtype="16" fill="hold" nodeType="clickEffect">
                                  <p:stCondLst>
                                    <p:cond delay="0"/>
                                  </p:stCondLst>
                                  <p:childTnLst>
                                    <p:set>
                                      <p:cBhvr>
                                        <p:cTn id="110" dur="1" fill="hold">
                                          <p:stCondLst>
                                            <p:cond delay="0"/>
                                          </p:stCondLst>
                                        </p:cTn>
                                        <p:tgtEl>
                                          <p:spTgt spid="2062"/>
                                        </p:tgtEl>
                                        <p:attrNameLst>
                                          <p:attrName>style.visibility</p:attrName>
                                        </p:attrNameLst>
                                      </p:cBhvr>
                                      <p:to>
                                        <p:strVal val="visible"/>
                                      </p:to>
                                    </p:set>
                                    <p:animEffect transition="in" filter="circle(in)">
                                      <p:cBhvr>
                                        <p:cTn id="111" dur="2000"/>
                                        <p:tgtEl>
                                          <p:spTgt spid="2062"/>
                                        </p:tgtEl>
                                      </p:cBhvr>
                                    </p:animEffect>
                                  </p:childTnLst>
                                </p:cTn>
                              </p:par>
                            </p:childTnLst>
                          </p:cTn>
                        </p:par>
                      </p:childTnLst>
                    </p:cTn>
                  </p:par>
                  <p:par>
                    <p:cTn id="112" fill="hold">
                      <p:stCondLst>
                        <p:cond delay="indefinite"/>
                      </p:stCondLst>
                      <p:childTnLst>
                        <p:par>
                          <p:cTn id="113" fill="hold">
                            <p:stCondLst>
                              <p:cond delay="0"/>
                            </p:stCondLst>
                            <p:childTnLst>
                              <p:par>
                                <p:cTn id="114" presetID="21" presetClass="entr" presetSubtype="1" fill="hold" nodeType="clickEffect">
                                  <p:stCondLst>
                                    <p:cond delay="0"/>
                                  </p:stCondLst>
                                  <p:childTnLst>
                                    <p:set>
                                      <p:cBhvr>
                                        <p:cTn id="115" dur="1" fill="hold">
                                          <p:stCondLst>
                                            <p:cond delay="0"/>
                                          </p:stCondLst>
                                        </p:cTn>
                                        <p:tgtEl>
                                          <p:spTgt spid="2065"/>
                                        </p:tgtEl>
                                        <p:attrNameLst>
                                          <p:attrName>style.visibility</p:attrName>
                                        </p:attrNameLst>
                                      </p:cBhvr>
                                      <p:to>
                                        <p:strVal val="visible"/>
                                      </p:to>
                                    </p:set>
                                    <p:animEffect transition="in" filter="wheel(1)">
                                      <p:cBhvr>
                                        <p:cTn id="116" dur="2000"/>
                                        <p:tgtEl>
                                          <p:spTgt spid="2065"/>
                                        </p:tgtEl>
                                      </p:cBhvr>
                                    </p:animEffect>
                                  </p:childTnLst>
                                </p:cTn>
                              </p:par>
                            </p:childTnLst>
                          </p:cTn>
                        </p:par>
                      </p:childTnLst>
                    </p:cTn>
                  </p:par>
                  <p:par>
                    <p:cTn id="117" fill="hold">
                      <p:stCondLst>
                        <p:cond delay="indefinite"/>
                      </p:stCondLst>
                      <p:childTnLst>
                        <p:par>
                          <p:cTn id="118" fill="hold">
                            <p:stCondLst>
                              <p:cond delay="0"/>
                            </p:stCondLst>
                            <p:childTnLst>
                              <p:par>
                                <p:cTn id="119" presetID="6" presetClass="entr" presetSubtype="32" fill="hold" nodeType="clickEffect">
                                  <p:stCondLst>
                                    <p:cond delay="0"/>
                                  </p:stCondLst>
                                  <p:childTnLst>
                                    <p:set>
                                      <p:cBhvr>
                                        <p:cTn id="120" dur="1" fill="hold">
                                          <p:stCondLst>
                                            <p:cond delay="0"/>
                                          </p:stCondLst>
                                        </p:cTn>
                                        <p:tgtEl>
                                          <p:spTgt spid="2064"/>
                                        </p:tgtEl>
                                        <p:attrNameLst>
                                          <p:attrName>style.visibility</p:attrName>
                                        </p:attrNameLst>
                                      </p:cBhvr>
                                      <p:to>
                                        <p:strVal val="visible"/>
                                      </p:to>
                                    </p:set>
                                    <p:animEffect transition="in" filter="circle(out)">
                                      <p:cBhvr>
                                        <p:cTn id="121"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35608" y="274638"/>
            <a:ext cx="7498080" cy="1096962"/>
          </a:xfrm>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400" b="1" dirty="0">
                <a:solidFill>
                  <a:schemeClr val="tx1"/>
                </a:solidFill>
                <a:effectLst/>
              </a:rPr>
              <a:t> </a:t>
            </a:r>
            <a:r>
              <a:rPr lang="fa-IR" sz="4400" b="1" dirty="0" smtClean="0">
                <a:solidFill>
                  <a:schemeClr val="tx1"/>
                </a:solidFill>
                <a:effectLst/>
                <a:cs typeface="0 Compset" pitchFamily="2" charset="-78"/>
              </a:rPr>
              <a:t>تمرین</a:t>
            </a:r>
            <a:endParaRPr lang="en-US" sz="2400" b="1" dirty="0">
              <a:solidFill>
                <a:schemeClr val="tx1"/>
              </a:solidFill>
              <a:effectLst/>
            </a:endParaRPr>
          </a:p>
        </p:txBody>
      </p:sp>
      <p:sp>
        <p:nvSpPr>
          <p:cNvPr id="2" name="Content Placeholder 1"/>
          <p:cNvSpPr>
            <a:spLocks noGrp="1"/>
          </p:cNvSpPr>
          <p:nvPr>
            <p:ph idx="1"/>
          </p:nvPr>
        </p:nvSpPr>
        <p:spPr/>
        <p:txBody>
          <a:bodyPr/>
          <a:lstStyle/>
          <a:p>
            <a:endParaRPr lang="en-US" dirty="0"/>
          </a:p>
        </p:txBody>
      </p:sp>
      <p:pic>
        <p:nvPicPr>
          <p:cNvPr id="8195"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524000" y="2019300"/>
            <a:ext cx="7372350" cy="2819400"/>
          </a:xfrm>
          <a:prstGeom prst="rect">
            <a:avLst/>
          </a:prstGeom>
          <a:ln/>
        </p:spPr>
        <p:style>
          <a:lnRef idx="1">
            <a:schemeClr val="accent6"/>
          </a:lnRef>
          <a:fillRef idx="2">
            <a:schemeClr val="accent6"/>
          </a:fillRef>
          <a:effectRef idx="1">
            <a:schemeClr val="accent6"/>
          </a:effectRef>
          <a:fontRef idx="minor">
            <a:schemeClr val="dk1"/>
          </a:fontRef>
        </p:style>
      </p:pic>
    </p:spTree>
    <p:extLst>
      <p:ext uri="{BB962C8B-B14F-4D97-AF65-F5344CB8AC3E}">
        <p14:creationId xmlns:p14="http://schemas.microsoft.com/office/powerpoint/2010/main" val="37802834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wheel(1)">
                                      <p:cBhvr>
                                        <p:cTn id="12" dur="2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35608" y="274638"/>
            <a:ext cx="7498080" cy="1782762"/>
          </a:xfrm>
        </p:spPr>
        <p:style>
          <a:lnRef idx="1">
            <a:schemeClr val="accent6"/>
          </a:lnRef>
          <a:fillRef idx="2">
            <a:schemeClr val="accent6"/>
          </a:fillRef>
          <a:effectRef idx="1">
            <a:schemeClr val="accent6"/>
          </a:effectRef>
          <a:fontRef idx="minor">
            <a:schemeClr val="dk1"/>
          </a:fontRef>
        </p:style>
        <p:txBody>
          <a:bodyPr>
            <a:noAutofit/>
          </a:bodyPr>
          <a:lstStyle/>
          <a:p>
            <a:pPr algn="r" rtl="1"/>
            <a:r>
              <a:rPr lang="fa-IR" sz="2400" b="1" dirty="0">
                <a:solidFill>
                  <a:schemeClr val="tx1"/>
                </a:solidFill>
                <a:effectLst/>
                <a:cs typeface="0 Compset" pitchFamily="2" charset="-78"/>
              </a:rPr>
              <a:t> </a:t>
            </a:r>
            <a:r>
              <a:rPr lang="fa-IR" sz="2400" b="1" dirty="0" smtClean="0">
                <a:solidFill>
                  <a:schemeClr val="tx1"/>
                </a:solidFill>
                <a:effectLst/>
                <a:cs typeface="0 Compset" pitchFamily="2" charset="-78"/>
              </a:rPr>
              <a:t>در رابطه با عنصر </a:t>
            </a:r>
            <a:r>
              <a:rPr lang="en-US" sz="2400" b="1" dirty="0" smtClean="0">
                <a:solidFill>
                  <a:srgbClr val="FF0000"/>
                </a:solidFill>
                <a:effectLst/>
                <a:cs typeface="0 Compset" pitchFamily="2" charset="-78"/>
              </a:rPr>
              <a:t>Y</a:t>
            </a:r>
            <a:r>
              <a:rPr lang="fa-IR" sz="2400" b="1" dirty="0" smtClean="0">
                <a:solidFill>
                  <a:srgbClr val="FF0000"/>
                </a:solidFill>
                <a:effectLst/>
                <a:cs typeface="0 Compset" pitchFamily="2" charset="-78"/>
              </a:rPr>
              <a:t>20</a:t>
            </a:r>
            <a:r>
              <a:rPr lang="fa-IR" sz="2400" b="1" dirty="0" smtClean="0">
                <a:solidFill>
                  <a:schemeClr val="tx1"/>
                </a:solidFill>
                <a:effectLst/>
                <a:cs typeface="0 Compset" pitchFamily="2" charset="-78"/>
              </a:rPr>
              <a:t> به سئوالات زیر پاسخ دهید :</a:t>
            </a:r>
            <a:br>
              <a:rPr lang="fa-IR" sz="2400" b="1" dirty="0" smtClean="0">
                <a:solidFill>
                  <a:schemeClr val="tx1"/>
                </a:solidFill>
                <a:effectLst/>
                <a:cs typeface="0 Compset" pitchFamily="2" charset="-78"/>
              </a:rPr>
            </a:br>
            <a:r>
              <a:rPr lang="fa-IR" sz="2400" b="1" dirty="0" smtClean="0">
                <a:solidFill>
                  <a:schemeClr val="tx1"/>
                </a:solidFill>
                <a:effectLst/>
                <a:cs typeface="0 Compset" pitchFamily="2" charset="-78"/>
              </a:rPr>
              <a:t>آ .آرایش الکترونی آن چگونه است ؟</a:t>
            </a:r>
            <a:br>
              <a:rPr lang="fa-IR" sz="2400" b="1" dirty="0" smtClean="0">
                <a:solidFill>
                  <a:schemeClr val="tx1"/>
                </a:solidFill>
                <a:effectLst/>
                <a:cs typeface="0 Compset" pitchFamily="2" charset="-78"/>
              </a:rPr>
            </a:br>
            <a:r>
              <a:rPr lang="fa-IR" sz="2400" b="1" dirty="0" smtClean="0">
                <a:solidFill>
                  <a:schemeClr val="tx1"/>
                </a:solidFill>
                <a:effectLst/>
                <a:cs typeface="0 Compset" pitchFamily="2" charset="-78"/>
              </a:rPr>
              <a:t>ب . این عنصربرای پایداری باید چه واکنشی انجام دهد ؟</a:t>
            </a:r>
            <a:br>
              <a:rPr lang="fa-IR" sz="2400" b="1" dirty="0" smtClean="0">
                <a:solidFill>
                  <a:schemeClr val="tx1"/>
                </a:solidFill>
                <a:effectLst/>
                <a:cs typeface="0 Compset" pitchFamily="2" charset="-78"/>
              </a:rPr>
            </a:br>
            <a:r>
              <a:rPr lang="fa-IR" sz="2400" b="1" dirty="0" smtClean="0">
                <a:solidFill>
                  <a:schemeClr val="tx1"/>
                </a:solidFill>
                <a:effectLst/>
                <a:cs typeface="0 Compset" pitchFamily="2" charset="-78"/>
              </a:rPr>
              <a:t>پ . این کاتیون با بُرم ایجاد ترکیبی خنثی کرده است .فرمول شیمیایی و نام این ترکیب را بنویسید .</a:t>
            </a:r>
            <a:endParaRPr lang="en-US" sz="2400" b="1" dirty="0">
              <a:solidFill>
                <a:schemeClr val="tx1"/>
              </a:solidFill>
              <a:effectLst/>
              <a:cs typeface="0 Compset" pitchFamily="2" charset="-78"/>
            </a:endParaRPr>
          </a:p>
        </p:txBody>
      </p:sp>
      <mc:AlternateContent xmlns:mc="http://schemas.openxmlformats.org/markup-compatibility/2006" xmlns:a14="http://schemas.microsoft.com/office/drawing/2010/main">
        <mc:Choice Requires="a14">
          <p:sp>
            <p:nvSpPr>
              <p:cNvPr id="5" name="Content Placeholder 4"/>
              <p:cNvSpPr>
                <a:spLocks noGrp="1"/>
              </p:cNvSpPr>
              <p:nvPr>
                <p:ph idx="1"/>
              </p:nvPr>
            </p:nvSpPr>
            <p:spPr>
              <a:xfrm>
                <a:off x="1435608" y="2286000"/>
                <a:ext cx="7498080" cy="3962400"/>
              </a:xfrm>
            </p:spPr>
            <p:style>
              <a:lnRef idx="1">
                <a:schemeClr val="accent6"/>
              </a:lnRef>
              <a:fillRef idx="2">
                <a:schemeClr val="accent6"/>
              </a:fillRef>
              <a:effectRef idx="1">
                <a:schemeClr val="accent6"/>
              </a:effectRef>
              <a:fontRef idx="minor">
                <a:schemeClr val="dk1"/>
              </a:fontRef>
            </p:style>
            <p:txBody>
              <a:bodyPr>
                <a:normAutofit/>
              </a:bodyPr>
              <a:lstStyle/>
              <a:p>
                <a:pPr marL="82296" indent="0">
                  <a:buNone/>
                </a:pPr>
                <a:endParaRPr lang="fa-IR" i="1" dirty="0" smtClean="0">
                  <a:solidFill>
                    <a:srgbClr val="FF0000"/>
                  </a:solidFill>
                  <a:latin typeface="Cambria Math"/>
                </a:endParaRPr>
              </a:p>
              <a:p>
                <a:pPr marL="82296" indent="0">
                  <a:buNone/>
                </a:pPr>
                <a14:m>
                  <m:oMathPara xmlns:m="http://schemas.openxmlformats.org/officeDocument/2006/math">
                    <m:oMathParaPr>
                      <m:jc m:val="centerGroup"/>
                    </m:oMathParaPr>
                    <m:oMath xmlns:m="http://schemas.openxmlformats.org/officeDocument/2006/math">
                      <m:sSup>
                        <m:sSupPr>
                          <m:ctrlPr>
                            <a:rPr lang="en-US" i="1" smtClean="0">
                              <a:solidFill>
                                <a:srgbClr val="FF0000"/>
                              </a:solidFill>
                              <a:latin typeface="Cambria Math"/>
                            </a:rPr>
                          </m:ctrlPr>
                        </m:sSupPr>
                        <m:e>
                          <m:r>
                            <a:rPr lang="en-US" b="0" i="1" smtClean="0">
                              <a:solidFill>
                                <a:srgbClr val="FF0000"/>
                              </a:solidFill>
                              <a:latin typeface="Cambria Math"/>
                            </a:rPr>
                            <m:t>1</m:t>
                          </m:r>
                          <m:r>
                            <a:rPr lang="en-US" b="0" i="1" smtClean="0">
                              <a:solidFill>
                                <a:srgbClr val="FF0000"/>
                              </a:solidFill>
                              <a:latin typeface="Cambria Math"/>
                            </a:rPr>
                            <m:t>𝑠</m:t>
                          </m:r>
                        </m:e>
                        <m:sup>
                          <m:r>
                            <a:rPr lang="en-US" b="0" i="1" smtClean="0">
                              <a:solidFill>
                                <a:srgbClr val="FF0000"/>
                              </a:solidFill>
                              <a:latin typeface="Cambria Math"/>
                            </a:rPr>
                            <m:t>2</m:t>
                          </m:r>
                        </m:sup>
                      </m:sSup>
                      <m:sSup>
                        <m:sSupPr>
                          <m:ctrlPr>
                            <a:rPr lang="en-US" i="1" smtClean="0">
                              <a:solidFill>
                                <a:srgbClr val="FF0000"/>
                              </a:solidFill>
                              <a:latin typeface="Cambria Math"/>
                            </a:rPr>
                          </m:ctrlPr>
                        </m:sSupPr>
                        <m:e>
                          <m:r>
                            <a:rPr lang="en-US" b="0" i="1" smtClean="0">
                              <a:solidFill>
                                <a:srgbClr val="FF0000"/>
                              </a:solidFill>
                              <a:latin typeface="Cambria Math"/>
                            </a:rPr>
                            <m:t>2</m:t>
                          </m:r>
                          <m:r>
                            <a:rPr lang="en-US" b="0" i="1" smtClean="0">
                              <a:solidFill>
                                <a:srgbClr val="FF0000"/>
                              </a:solidFill>
                              <a:latin typeface="Cambria Math"/>
                            </a:rPr>
                            <m:t>𝑠</m:t>
                          </m:r>
                        </m:e>
                        <m:sup>
                          <m:r>
                            <a:rPr lang="en-US" b="0" i="1" smtClean="0">
                              <a:solidFill>
                                <a:srgbClr val="FF0000"/>
                              </a:solidFill>
                              <a:latin typeface="Cambria Math"/>
                            </a:rPr>
                            <m:t>2</m:t>
                          </m:r>
                        </m:sup>
                      </m:sSup>
                      <m:sSup>
                        <m:sSupPr>
                          <m:ctrlPr>
                            <a:rPr lang="en-US" i="1" smtClean="0">
                              <a:solidFill>
                                <a:srgbClr val="FF0000"/>
                              </a:solidFill>
                              <a:latin typeface="Cambria Math"/>
                            </a:rPr>
                          </m:ctrlPr>
                        </m:sSupPr>
                        <m:e>
                          <m:r>
                            <a:rPr lang="en-US" b="0" i="1" smtClean="0">
                              <a:solidFill>
                                <a:srgbClr val="FF0000"/>
                              </a:solidFill>
                              <a:latin typeface="Cambria Math"/>
                            </a:rPr>
                            <m:t>2</m:t>
                          </m:r>
                          <m:r>
                            <a:rPr lang="en-US" b="0" i="1" smtClean="0">
                              <a:solidFill>
                                <a:srgbClr val="FF0000"/>
                              </a:solidFill>
                              <a:latin typeface="Cambria Math"/>
                            </a:rPr>
                            <m:t>𝑝</m:t>
                          </m:r>
                        </m:e>
                        <m:sup>
                          <m:r>
                            <a:rPr lang="en-US" b="0" i="1" smtClean="0">
                              <a:solidFill>
                                <a:srgbClr val="FF0000"/>
                              </a:solidFill>
                              <a:latin typeface="Cambria Math"/>
                            </a:rPr>
                            <m:t>6</m:t>
                          </m:r>
                        </m:sup>
                      </m:sSup>
                      <m:sSup>
                        <m:sSupPr>
                          <m:ctrlPr>
                            <a:rPr lang="en-US" i="1" smtClean="0">
                              <a:solidFill>
                                <a:srgbClr val="FF0000"/>
                              </a:solidFill>
                              <a:latin typeface="Cambria Math"/>
                            </a:rPr>
                          </m:ctrlPr>
                        </m:sSupPr>
                        <m:e>
                          <m:r>
                            <a:rPr lang="en-US" b="0" i="1" smtClean="0">
                              <a:solidFill>
                                <a:srgbClr val="FF0000"/>
                              </a:solidFill>
                              <a:latin typeface="Cambria Math"/>
                            </a:rPr>
                            <m:t>3</m:t>
                          </m:r>
                          <m:r>
                            <a:rPr lang="en-US" b="0" i="1" smtClean="0">
                              <a:solidFill>
                                <a:srgbClr val="FF0000"/>
                              </a:solidFill>
                              <a:latin typeface="Cambria Math"/>
                            </a:rPr>
                            <m:t>𝑠</m:t>
                          </m:r>
                        </m:e>
                        <m:sup>
                          <m:r>
                            <a:rPr lang="en-US" b="0" i="1" smtClean="0">
                              <a:solidFill>
                                <a:srgbClr val="FF0000"/>
                              </a:solidFill>
                              <a:latin typeface="Cambria Math"/>
                            </a:rPr>
                            <m:t>2</m:t>
                          </m:r>
                        </m:sup>
                      </m:sSup>
                      <m:sSup>
                        <m:sSupPr>
                          <m:ctrlPr>
                            <a:rPr lang="en-US" i="1" smtClean="0">
                              <a:solidFill>
                                <a:srgbClr val="FF0000"/>
                              </a:solidFill>
                              <a:latin typeface="Cambria Math"/>
                            </a:rPr>
                          </m:ctrlPr>
                        </m:sSupPr>
                        <m:e>
                          <m:r>
                            <a:rPr lang="en-US" b="0" i="1" smtClean="0">
                              <a:solidFill>
                                <a:srgbClr val="FF0000"/>
                              </a:solidFill>
                              <a:latin typeface="Cambria Math"/>
                            </a:rPr>
                            <m:t>3</m:t>
                          </m:r>
                          <m:r>
                            <a:rPr lang="en-US" b="0" i="1" smtClean="0">
                              <a:solidFill>
                                <a:srgbClr val="FF0000"/>
                              </a:solidFill>
                              <a:latin typeface="Cambria Math"/>
                            </a:rPr>
                            <m:t>𝑝</m:t>
                          </m:r>
                        </m:e>
                        <m:sup>
                          <m:r>
                            <a:rPr lang="en-US" b="0" i="1" smtClean="0">
                              <a:solidFill>
                                <a:srgbClr val="FF0000"/>
                              </a:solidFill>
                              <a:latin typeface="Cambria Math"/>
                            </a:rPr>
                            <m:t>6</m:t>
                          </m:r>
                        </m:sup>
                      </m:sSup>
                      <m:sSup>
                        <m:sSupPr>
                          <m:ctrlPr>
                            <a:rPr lang="en-US" i="1" smtClean="0">
                              <a:solidFill>
                                <a:srgbClr val="FF0000"/>
                              </a:solidFill>
                              <a:latin typeface="Cambria Math"/>
                            </a:rPr>
                          </m:ctrlPr>
                        </m:sSupPr>
                        <m:e>
                          <m:r>
                            <a:rPr lang="en-US" b="0" i="1" smtClean="0">
                              <a:solidFill>
                                <a:srgbClr val="FF0000"/>
                              </a:solidFill>
                              <a:latin typeface="Cambria Math"/>
                            </a:rPr>
                            <m:t>4</m:t>
                          </m:r>
                          <m:r>
                            <a:rPr lang="en-US" b="0" i="1" smtClean="0">
                              <a:solidFill>
                                <a:srgbClr val="FF0000"/>
                              </a:solidFill>
                              <a:latin typeface="Cambria Math"/>
                            </a:rPr>
                            <m:t>𝑠</m:t>
                          </m:r>
                        </m:e>
                        <m:sup>
                          <m:r>
                            <a:rPr lang="en-US" b="0" i="1" smtClean="0">
                              <a:solidFill>
                                <a:srgbClr val="FF0000"/>
                              </a:solidFill>
                              <a:latin typeface="Cambria Math"/>
                            </a:rPr>
                            <m:t>2</m:t>
                          </m:r>
                        </m:sup>
                      </m:sSup>
                      <m:r>
                        <a:rPr lang="en-US" b="0" i="1" smtClean="0">
                          <a:solidFill>
                            <a:srgbClr val="FF0000"/>
                          </a:solidFill>
                          <a:latin typeface="Cambria Math"/>
                        </a:rPr>
                        <m:t> </m:t>
                      </m:r>
                      <m:r>
                        <a:rPr lang="fa-IR" b="0" i="1" smtClean="0">
                          <a:solidFill>
                            <a:srgbClr val="FF0000"/>
                          </a:solidFill>
                          <a:latin typeface="Cambria Math"/>
                        </a:rPr>
                        <m:t>    </m:t>
                      </m:r>
                      <m:r>
                        <a:rPr lang="fa-IR" b="0" i="1" smtClean="0">
                          <a:solidFill>
                            <a:srgbClr val="FF0000"/>
                          </a:solidFill>
                          <a:latin typeface="Cambria Math"/>
                        </a:rPr>
                        <m:t>یا</m:t>
                      </m:r>
                      <m:r>
                        <a:rPr lang="en-US" b="0" i="1" smtClean="0">
                          <a:solidFill>
                            <a:srgbClr val="FF0000"/>
                          </a:solidFill>
                          <a:latin typeface="Cambria Math"/>
                        </a:rPr>
                        <m:t>   </m:t>
                      </m:r>
                      <m:r>
                        <a:rPr lang="fa-IR" b="0" i="1" smtClean="0">
                          <a:solidFill>
                            <a:srgbClr val="FF0000"/>
                          </a:solidFill>
                          <a:latin typeface="Cambria Math"/>
                        </a:rPr>
                        <m:t> </m:t>
                      </m:r>
                      <m:r>
                        <a:rPr lang="en-US" b="0" i="1" smtClean="0">
                          <a:solidFill>
                            <a:srgbClr val="FF0000"/>
                          </a:solidFill>
                          <a:latin typeface="Cambria Math"/>
                        </a:rPr>
                        <m:t> </m:t>
                      </m:r>
                      <m:d>
                        <m:dPr>
                          <m:begChr m:val="["/>
                          <m:endChr m:val="]"/>
                          <m:ctrlPr>
                            <a:rPr lang="en-US" b="0" i="1" smtClean="0">
                              <a:solidFill>
                                <a:srgbClr val="FF0000"/>
                              </a:solidFill>
                              <a:latin typeface="Cambria Math"/>
                            </a:rPr>
                          </m:ctrlPr>
                        </m:dPr>
                        <m:e>
                          <m:r>
                            <a:rPr lang="en-US" b="0" i="1" smtClean="0">
                              <a:solidFill>
                                <a:srgbClr val="FF0000"/>
                              </a:solidFill>
                              <a:latin typeface="Cambria Math"/>
                            </a:rPr>
                            <m:t>𝐴𝑟</m:t>
                          </m:r>
                        </m:e>
                      </m:d>
                      <m:sSup>
                        <m:sSupPr>
                          <m:ctrlPr>
                            <a:rPr lang="en-US" b="0" i="1" smtClean="0">
                              <a:solidFill>
                                <a:srgbClr val="FF0000"/>
                              </a:solidFill>
                              <a:latin typeface="Cambria Math"/>
                            </a:rPr>
                          </m:ctrlPr>
                        </m:sSupPr>
                        <m:e>
                          <m:r>
                            <a:rPr lang="en-US" b="0" i="1" smtClean="0">
                              <a:solidFill>
                                <a:srgbClr val="FF0000"/>
                              </a:solidFill>
                              <a:latin typeface="Cambria Math"/>
                            </a:rPr>
                            <m:t>4</m:t>
                          </m:r>
                          <m:r>
                            <a:rPr lang="en-US" b="0" i="1" smtClean="0">
                              <a:solidFill>
                                <a:srgbClr val="FF0000"/>
                              </a:solidFill>
                              <a:latin typeface="Cambria Math"/>
                            </a:rPr>
                            <m:t>𝑠</m:t>
                          </m:r>
                        </m:e>
                        <m:sup>
                          <m:r>
                            <a:rPr lang="en-US" b="0" i="1" smtClean="0">
                              <a:solidFill>
                                <a:srgbClr val="FF0000"/>
                              </a:solidFill>
                              <a:latin typeface="Cambria Math"/>
                            </a:rPr>
                            <m:t>2</m:t>
                          </m:r>
                        </m:sup>
                      </m:sSup>
                      <m:r>
                        <a:rPr lang="en-US" b="0" i="1" smtClean="0">
                          <a:solidFill>
                            <a:srgbClr val="FF0000"/>
                          </a:solidFill>
                          <a:latin typeface="Cambria Math"/>
                        </a:rPr>
                        <m:t>        .</m:t>
                      </m:r>
                      <m:r>
                        <a:rPr lang="fa-IR" b="0" i="1" smtClean="0">
                          <a:solidFill>
                            <a:srgbClr val="FF0000"/>
                          </a:solidFill>
                          <a:latin typeface="Cambria Math"/>
                        </a:rPr>
                        <m:t>آ</m:t>
                      </m:r>
                    </m:oMath>
                  </m:oMathPara>
                </a14:m>
                <a:endParaRPr lang="fa-IR" dirty="0" smtClean="0">
                  <a:solidFill>
                    <a:srgbClr val="FF0000"/>
                  </a:solidFill>
                </a:endParaRPr>
              </a:p>
              <a:p>
                <a:pPr marL="82296" indent="0">
                  <a:buNone/>
                </a:pPr>
                <a:endParaRPr lang="fa-IR" dirty="0" smtClean="0">
                  <a:solidFill>
                    <a:srgbClr val="FF0000"/>
                  </a:solidFill>
                </a:endParaRPr>
              </a:p>
              <a:p>
                <a:pPr marL="82296" indent="0" algn="l">
                  <a:buNone/>
                </a:pPr>
                <a:r>
                  <a:rPr lang="fa-IR" dirty="0" smtClean="0">
                    <a:solidFill>
                      <a:srgbClr val="0070C0"/>
                    </a:solidFill>
                    <a:latin typeface="Cambria Math"/>
                    <a:ea typeface="Cambria Math"/>
                  </a:rPr>
                  <a:t>                                 </a:t>
                </a:r>
                <a14:m>
                  <m:oMath xmlns:m="http://schemas.openxmlformats.org/officeDocument/2006/math">
                    <m:r>
                      <m:rPr>
                        <m:sty m:val="p"/>
                      </m:rPr>
                      <a:rPr lang="en-US" b="0" i="0" smtClean="0">
                        <a:solidFill>
                          <a:srgbClr val="0070C0"/>
                        </a:solidFill>
                        <a:latin typeface="Cambria Math"/>
                        <a:ea typeface="Cambria Math"/>
                      </a:rPr>
                      <m:t>Y</m:t>
                    </m:r>
                    <m:r>
                      <a:rPr lang="en-US" i="1" smtClean="0">
                        <a:solidFill>
                          <a:srgbClr val="0070C0"/>
                        </a:solidFill>
                        <a:latin typeface="Cambria Math"/>
                        <a:ea typeface="Cambria Math"/>
                      </a:rPr>
                      <m:t>→</m:t>
                    </m:r>
                    <m:r>
                      <a:rPr lang="en-US" b="0" i="1" smtClean="0">
                        <a:solidFill>
                          <a:srgbClr val="0070C0"/>
                        </a:solidFill>
                        <a:latin typeface="Cambria Math"/>
                        <a:ea typeface="Cambria Math"/>
                      </a:rPr>
                      <m:t>  </m:t>
                    </m:r>
                    <m:sSup>
                      <m:sSupPr>
                        <m:ctrlPr>
                          <a:rPr lang="en-US" b="0" i="1" smtClean="0">
                            <a:solidFill>
                              <a:srgbClr val="0070C0"/>
                            </a:solidFill>
                            <a:latin typeface="Cambria Math"/>
                            <a:ea typeface="Cambria Math"/>
                          </a:rPr>
                        </m:ctrlPr>
                      </m:sSupPr>
                      <m:e>
                        <m:r>
                          <a:rPr lang="en-US" b="0" i="1" smtClean="0">
                            <a:solidFill>
                              <a:srgbClr val="0070C0"/>
                            </a:solidFill>
                            <a:latin typeface="Cambria Math"/>
                            <a:ea typeface="Cambria Math"/>
                          </a:rPr>
                          <m:t>𝑌</m:t>
                        </m:r>
                      </m:e>
                      <m:sup>
                        <m:r>
                          <a:rPr lang="en-US" b="0" i="1" smtClean="0">
                            <a:solidFill>
                              <a:srgbClr val="0070C0"/>
                            </a:solidFill>
                            <a:latin typeface="Cambria Math"/>
                            <a:ea typeface="Cambria Math"/>
                          </a:rPr>
                          <m:t>2</m:t>
                        </m:r>
                        <m:r>
                          <a:rPr lang="en-US" b="0" i="1" smtClean="0">
                            <a:solidFill>
                              <a:srgbClr val="0070C0"/>
                            </a:solidFill>
                            <a:latin typeface="Cambria Math"/>
                            <a:ea typeface="Cambria Math"/>
                          </a:rPr>
                          <m:t>+</m:t>
                        </m:r>
                      </m:sup>
                    </m:sSup>
                    <m:r>
                      <a:rPr lang="en-US" b="0" i="1" smtClean="0">
                        <a:solidFill>
                          <a:srgbClr val="0070C0"/>
                        </a:solidFill>
                        <a:latin typeface="Cambria Math"/>
                        <a:ea typeface="Cambria Math"/>
                      </a:rPr>
                      <m:t> +</m:t>
                    </m:r>
                    <m:r>
                      <a:rPr lang="en-US" b="0" i="1" smtClean="0">
                        <a:solidFill>
                          <a:srgbClr val="0070C0"/>
                        </a:solidFill>
                        <a:latin typeface="Cambria Math"/>
                        <a:ea typeface="Cambria Math"/>
                      </a:rPr>
                      <m:t>2</m:t>
                    </m:r>
                    <m:sSup>
                      <m:sSupPr>
                        <m:ctrlPr>
                          <a:rPr lang="en-US" b="0" i="1" smtClean="0">
                            <a:solidFill>
                              <a:srgbClr val="0070C0"/>
                            </a:solidFill>
                            <a:latin typeface="Cambria Math"/>
                            <a:ea typeface="Cambria Math"/>
                          </a:rPr>
                        </m:ctrlPr>
                      </m:sSupPr>
                      <m:e>
                        <m:r>
                          <a:rPr lang="en-US" b="0" i="1" smtClean="0">
                            <a:solidFill>
                              <a:srgbClr val="0070C0"/>
                            </a:solidFill>
                            <a:latin typeface="Cambria Math"/>
                            <a:ea typeface="Cambria Math"/>
                          </a:rPr>
                          <m:t>𝑒</m:t>
                        </m:r>
                      </m:e>
                      <m:sup>
                        <m:r>
                          <a:rPr lang="en-US" b="0" i="1" smtClean="0">
                            <a:solidFill>
                              <a:srgbClr val="0070C0"/>
                            </a:solidFill>
                            <a:latin typeface="Cambria Math"/>
                            <a:ea typeface="Cambria Math"/>
                          </a:rPr>
                          <m:t>−</m:t>
                        </m:r>
                      </m:sup>
                    </m:sSup>
                  </m:oMath>
                </a14:m>
                <a:r>
                  <a:rPr lang="fa-IR" dirty="0" smtClean="0">
                    <a:solidFill>
                      <a:srgbClr val="0070C0"/>
                    </a:solidFill>
                  </a:rPr>
                  <a:t> ب. </a:t>
                </a:r>
              </a:p>
              <a:p>
                <a:pPr marL="82296" indent="0" algn="r">
                  <a:buNone/>
                </a:pPr>
                <a:endParaRPr lang="fa-IR" i="1" dirty="0" smtClean="0">
                  <a:solidFill>
                    <a:srgbClr val="00B050"/>
                  </a:solidFill>
                  <a:latin typeface="Cambria Math"/>
                </a:endParaRPr>
              </a:p>
              <a:p>
                <a:pPr marL="82296" indent="0" algn="l" rtl="1">
                  <a:buNone/>
                </a:pPr>
                <a14:m>
                  <m:oMathPara xmlns:m="http://schemas.openxmlformats.org/officeDocument/2006/math">
                    <m:oMathParaPr>
                      <m:jc m:val="right"/>
                    </m:oMathParaPr>
                    <m:oMath xmlns:m="http://schemas.openxmlformats.org/officeDocument/2006/math">
                      <m:sSub>
                        <m:sSubPr>
                          <m:ctrlPr>
                            <a:rPr lang="en-US" sz="2800" i="1" smtClean="0">
                              <a:solidFill>
                                <a:schemeClr val="tx1"/>
                              </a:solidFill>
                              <a:latin typeface="Cambria Math"/>
                            </a:rPr>
                          </m:ctrlPr>
                        </m:sSubPr>
                        <m:e>
                          <m:r>
                            <a:rPr lang="en-US" sz="2800" b="0" i="1" smtClean="0">
                              <a:solidFill>
                                <a:schemeClr val="tx1"/>
                              </a:solidFill>
                              <a:latin typeface="Cambria Math"/>
                            </a:rPr>
                            <m:t>𝑌𝐵𝑟</m:t>
                          </m:r>
                        </m:e>
                        <m:sub>
                          <m:r>
                            <a:rPr lang="en-US" sz="2800" b="0" i="1" smtClean="0">
                              <a:solidFill>
                                <a:schemeClr val="tx1"/>
                              </a:solidFill>
                              <a:latin typeface="Cambria Math"/>
                            </a:rPr>
                            <m:t>2</m:t>
                          </m:r>
                        </m:sub>
                      </m:sSub>
                      <m:r>
                        <a:rPr lang="fa-IR" sz="2800" b="0" i="0" smtClean="0">
                          <a:solidFill>
                            <a:srgbClr val="00B050"/>
                          </a:solidFill>
                          <a:latin typeface="Cambria Math"/>
                        </a:rPr>
                        <m:t> :</m:t>
                      </m:r>
                      <m:r>
                        <a:rPr lang="fa-IR" sz="2800" b="0" i="0" smtClean="0">
                          <a:solidFill>
                            <a:srgbClr val="00B050"/>
                          </a:solidFill>
                          <a:latin typeface="Cambria Math"/>
                        </a:rPr>
                        <m:t>شیمیایی</m:t>
                      </m:r>
                      <m:r>
                        <a:rPr lang="fa-IR" sz="2800" b="0" i="0" smtClean="0">
                          <a:solidFill>
                            <a:srgbClr val="00B050"/>
                          </a:solidFill>
                          <a:latin typeface="Cambria Math"/>
                        </a:rPr>
                        <m:t> </m:t>
                      </m:r>
                      <m:r>
                        <a:rPr lang="fa-IR" sz="2800" b="0" i="0" smtClean="0">
                          <a:solidFill>
                            <a:srgbClr val="00B050"/>
                          </a:solidFill>
                          <a:latin typeface="Cambria Math"/>
                        </a:rPr>
                        <m:t>فرمول</m:t>
                      </m:r>
                      <m:r>
                        <a:rPr lang="fa-IR" sz="2800" b="0" i="0" smtClean="0">
                          <a:solidFill>
                            <a:srgbClr val="00B050"/>
                          </a:solidFill>
                          <a:latin typeface="Cambria Math"/>
                        </a:rPr>
                        <m:t>   </m:t>
                      </m:r>
                      <m:r>
                        <a:rPr lang="fa-IR" sz="2800" b="0" i="0" smtClean="0">
                          <a:solidFill>
                            <a:srgbClr val="00B050"/>
                          </a:solidFill>
                          <a:latin typeface="Cambria Math"/>
                        </a:rPr>
                        <m:t>و</m:t>
                      </m:r>
                      <m:r>
                        <a:rPr lang="fa-IR" sz="2800" b="0" i="0" smtClean="0">
                          <a:solidFill>
                            <a:srgbClr val="00B050"/>
                          </a:solidFill>
                          <a:latin typeface="Cambria Math"/>
                        </a:rPr>
                        <m:t>  </m:t>
                      </m:r>
                      <m:r>
                        <a:rPr lang="fa-IR" sz="2800" b="0" i="0" smtClean="0">
                          <a:solidFill>
                            <a:schemeClr val="tx1"/>
                          </a:solidFill>
                          <a:latin typeface="Cambria Math"/>
                        </a:rPr>
                        <m:t>برمید</m:t>
                      </m:r>
                      <m:r>
                        <a:rPr lang="fa-IR" sz="2800" b="0" i="0" smtClean="0">
                          <a:solidFill>
                            <a:schemeClr val="tx1"/>
                          </a:solidFill>
                          <a:latin typeface="Cambria Math"/>
                        </a:rPr>
                        <m:t> </m:t>
                      </m:r>
                      <m:r>
                        <a:rPr lang="fa-IR" sz="2800" b="0" i="0" smtClean="0">
                          <a:solidFill>
                            <a:schemeClr val="tx1"/>
                          </a:solidFill>
                          <a:latin typeface="Cambria Math"/>
                        </a:rPr>
                        <m:t>ایگرگ</m:t>
                      </m:r>
                      <m:r>
                        <a:rPr lang="fa-IR" sz="2800" b="0" i="0" smtClean="0">
                          <a:solidFill>
                            <a:srgbClr val="00B050"/>
                          </a:solidFill>
                          <a:latin typeface="Cambria Math"/>
                        </a:rPr>
                        <m:t>  :</m:t>
                      </m:r>
                      <m:r>
                        <a:rPr lang="fa-IR" sz="2800" b="0" i="0" smtClean="0">
                          <a:solidFill>
                            <a:srgbClr val="00B050"/>
                          </a:solidFill>
                          <a:latin typeface="Cambria Math"/>
                        </a:rPr>
                        <m:t>ترکیب</m:t>
                      </m:r>
                      <m:r>
                        <a:rPr lang="fa-IR" sz="2800" b="0" i="0" smtClean="0">
                          <a:solidFill>
                            <a:srgbClr val="00B050"/>
                          </a:solidFill>
                          <a:latin typeface="Cambria Math"/>
                        </a:rPr>
                        <m:t>  </m:t>
                      </m:r>
                      <m:r>
                        <a:rPr lang="fa-IR" sz="2800" b="0" i="0" smtClean="0">
                          <a:solidFill>
                            <a:srgbClr val="00B050"/>
                          </a:solidFill>
                          <a:latin typeface="Cambria Math"/>
                        </a:rPr>
                        <m:t>نام</m:t>
                      </m:r>
                      <m:r>
                        <a:rPr lang="fa-IR" sz="2800" b="0" i="0" smtClean="0">
                          <a:solidFill>
                            <a:srgbClr val="00B050"/>
                          </a:solidFill>
                          <a:latin typeface="Cambria Math"/>
                        </a:rPr>
                        <m:t> .</m:t>
                      </m:r>
                      <m:r>
                        <a:rPr lang="fa-IR" sz="2800" b="0" i="0" smtClean="0">
                          <a:solidFill>
                            <a:srgbClr val="00B050"/>
                          </a:solidFill>
                          <a:latin typeface="Cambria Math"/>
                        </a:rPr>
                        <m:t>پ</m:t>
                      </m:r>
                    </m:oMath>
                  </m:oMathPara>
                </a14:m>
                <a:endParaRPr lang="fa-IR" sz="2800" dirty="0" smtClean="0"/>
              </a:p>
              <a:p>
                <a:pPr marL="82296" indent="0" algn="r">
                  <a:buNone/>
                </a:pPr>
                <a:endParaRPr lang="en-US" dirty="0"/>
              </a:p>
            </p:txBody>
          </p:sp>
        </mc:Choice>
        <mc:Fallback xmlns="">
          <p:sp>
            <p:nvSpPr>
              <p:cNvPr id="5" name="Content Placeholder 4"/>
              <p:cNvSpPr>
                <a:spLocks noGrp="1" noRot="1" noChangeAspect="1" noMove="1" noResize="1" noEditPoints="1" noAdjustHandles="1" noChangeArrowheads="1" noChangeShapeType="1" noTextEdit="1"/>
              </p:cNvSpPr>
              <p:nvPr>
                <p:ph idx="1"/>
              </p:nvPr>
            </p:nvSpPr>
            <p:spPr>
              <a:xfrm>
                <a:off x="1435608" y="2286000"/>
                <a:ext cx="7498080" cy="3962400"/>
              </a:xfrm>
              <a:blipFill rotWithShape="1">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882462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bg/>
                                          </p:spTgt>
                                        </p:tgtEl>
                                        <p:attrNameLst>
                                          <p:attrName>style.visibility</p:attrName>
                                        </p:attrNameLst>
                                      </p:cBhvr>
                                      <p:to>
                                        <p:strVal val="visible"/>
                                      </p:to>
                                    </p:set>
                                    <p:animEffect transition="in" filter="fade">
                                      <p:cBhvr>
                                        <p:cTn id="12" dur="1000"/>
                                        <p:tgtEl>
                                          <p:spTgt spid="5">
                                            <p:bg/>
                                          </p:spTgt>
                                        </p:tgtEl>
                                      </p:cBhvr>
                                    </p:animEffect>
                                    <p:anim calcmode="lin" valueType="num">
                                      <p:cBhvr>
                                        <p:cTn id="13" dur="1000" fill="hold"/>
                                        <p:tgtEl>
                                          <p:spTgt spid="5">
                                            <p:bg/>
                                          </p:spTgt>
                                        </p:tgtEl>
                                        <p:attrNameLst>
                                          <p:attrName>ppt_x</p:attrName>
                                        </p:attrNameLst>
                                      </p:cBhvr>
                                      <p:tavLst>
                                        <p:tav tm="0">
                                          <p:val>
                                            <p:strVal val="#ppt_x"/>
                                          </p:val>
                                        </p:tav>
                                        <p:tav tm="100000">
                                          <p:val>
                                            <p:strVal val="#ppt_x"/>
                                          </p:val>
                                        </p:tav>
                                      </p:tavLst>
                                    </p:anim>
                                    <p:anim calcmode="lin" valueType="num">
                                      <p:cBhvr>
                                        <p:cTn id="14" dur="1000" fill="hold"/>
                                        <p:tgtEl>
                                          <p:spTgt spid="5">
                                            <p:bg/>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1000"/>
                                        <p:tgtEl>
                                          <p:spTgt spid="5">
                                            <p:txEl>
                                              <p:pRg st="1" end="1"/>
                                            </p:txEl>
                                          </p:spTgt>
                                        </p:tgtEl>
                                      </p:cBhvr>
                                    </p:animEffect>
                                    <p:anim calcmode="lin" valueType="num">
                                      <p:cBhvr>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fade">
                                      <p:cBhvr>
                                        <p:cTn id="26" dur="1000"/>
                                        <p:tgtEl>
                                          <p:spTgt spid="5">
                                            <p:txEl>
                                              <p:pRg st="3" end="3"/>
                                            </p:txEl>
                                          </p:spTgt>
                                        </p:tgtEl>
                                      </p:cBhvr>
                                    </p:animEffect>
                                    <p:anim calcmode="lin" valueType="num">
                                      <p:cBhvr>
                                        <p:cTn id="27"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fade">
                                      <p:cBhvr>
                                        <p:cTn id="33" dur="1000"/>
                                        <p:tgtEl>
                                          <p:spTgt spid="5">
                                            <p:txEl>
                                              <p:pRg st="5" end="5"/>
                                            </p:txEl>
                                          </p:spTgt>
                                        </p:tgtEl>
                                      </p:cBhvr>
                                    </p:animEffect>
                                    <p:anim calcmode="lin" valueType="num">
                                      <p:cBhvr>
                                        <p:cTn id="34"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35608" y="274638"/>
            <a:ext cx="7498080" cy="1096962"/>
          </a:xfrm>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400" b="1" dirty="0">
                <a:solidFill>
                  <a:schemeClr val="tx1"/>
                </a:solidFill>
                <a:effectLst/>
              </a:rPr>
              <a:t> </a:t>
            </a:r>
            <a:r>
              <a:rPr lang="fa-IR" sz="4400" b="1" dirty="0" smtClean="0">
                <a:solidFill>
                  <a:schemeClr val="tx1"/>
                </a:solidFill>
                <a:effectLst/>
                <a:cs typeface="0 Compset" pitchFamily="2" charset="-78"/>
              </a:rPr>
              <a:t>تمرین</a:t>
            </a:r>
            <a:endParaRPr lang="en-US" sz="2400" b="1" dirty="0">
              <a:solidFill>
                <a:schemeClr val="tx1"/>
              </a:solidFill>
              <a:effectLst/>
            </a:endParaRPr>
          </a:p>
        </p:txBody>
      </p:sp>
      <p:sp>
        <p:nvSpPr>
          <p:cNvPr id="2" name="Content Placeholder 1"/>
          <p:cNvSpPr>
            <a:spLocks noGrp="1"/>
          </p:cNvSpPr>
          <p:nvPr>
            <p:ph idx="1"/>
          </p:nvPr>
        </p:nvSpPr>
        <p:spPr/>
        <p:txBody>
          <a:bodyPr/>
          <a:lstStyle/>
          <a:p>
            <a:endParaRPr lang="en-US" dirty="0"/>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00200"/>
            <a:ext cx="7543800" cy="4191000"/>
          </a:xfrm>
          <a:prstGeom prst="rect">
            <a:avLst/>
          </a:prstGeom>
          <a:ln/>
        </p:spPr>
        <p:style>
          <a:lnRef idx="1">
            <a:schemeClr val="accent6"/>
          </a:lnRef>
          <a:fillRef idx="2">
            <a:schemeClr val="accent6"/>
          </a:fillRef>
          <a:effectRef idx="1">
            <a:schemeClr val="accent6"/>
          </a:effectRef>
          <a:fontRef idx="minor">
            <a:schemeClr val="dk1"/>
          </a:fontRef>
        </p:style>
      </p:pic>
    </p:spTree>
    <p:extLst>
      <p:ext uri="{BB962C8B-B14F-4D97-AF65-F5344CB8AC3E}">
        <p14:creationId xmlns:p14="http://schemas.microsoft.com/office/powerpoint/2010/main" val="38026146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wheel(1)">
                                      <p:cBhvr>
                                        <p:cTn id="12" dur="2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نامگذاری ترکیبات یونی دوتایی</a:t>
            </a:r>
            <a:endParaRPr lang="en-US" sz="2800" b="1" dirty="0">
              <a:solidFill>
                <a:schemeClr val="tx1"/>
              </a:solidFill>
              <a:effectLst/>
              <a:cs typeface="0 Compset"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819400"/>
            <a:ext cx="1914525"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7825" y="2947987"/>
            <a:ext cx="4857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2369" y="2876550"/>
            <a:ext cx="242887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90800" y="2976562"/>
            <a:ext cx="4857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3009899"/>
            <a:ext cx="56197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390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1+#ppt_w/2"/>
                                          </p:val>
                                        </p:tav>
                                        <p:tav tm="100000">
                                          <p:val>
                                            <p:strVal val="#ppt_x"/>
                                          </p:val>
                                        </p:tav>
                                      </p:tavLst>
                                    </p:anim>
                                    <p:anim calcmode="lin" valueType="num">
                                      <p:cBhvr additive="base">
                                        <p:cTn id="13"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wheel(1)">
                                      <p:cBhvr>
                                        <p:cTn id="18" dur="2000"/>
                                        <p:tgtEl>
                                          <p:spTgt spid="102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29"/>
                                        </p:tgtEl>
                                        <p:attrNameLst>
                                          <p:attrName>style.visibility</p:attrName>
                                        </p:attrNameLst>
                                      </p:cBhvr>
                                      <p:to>
                                        <p:strVal val="visible"/>
                                      </p:to>
                                    </p:set>
                                    <p:anim calcmode="lin" valueType="num">
                                      <p:cBhvr additive="base">
                                        <p:cTn id="23" dur="500" fill="hold"/>
                                        <p:tgtEl>
                                          <p:spTgt spid="1029"/>
                                        </p:tgtEl>
                                        <p:attrNameLst>
                                          <p:attrName>ppt_x</p:attrName>
                                        </p:attrNameLst>
                                      </p:cBhvr>
                                      <p:tavLst>
                                        <p:tav tm="0">
                                          <p:val>
                                            <p:strVal val="#ppt_x"/>
                                          </p:val>
                                        </p:tav>
                                        <p:tav tm="100000">
                                          <p:val>
                                            <p:strVal val="#ppt_x"/>
                                          </p:val>
                                        </p:tav>
                                      </p:tavLst>
                                    </p:anim>
                                    <p:anim calcmode="lin" valueType="num">
                                      <p:cBhvr additive="base">
                                        <p:cTn id="24"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1)">
                                      <p:cBhvr>
                                        <p:cTn id="29" dur="2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nodeType="clickEffect">
                                  <p:stCondLst>
                                    <p:cond delay="0"/>
                                  </p:stCondLst>
                                  <p:childTnLst>
                                    <p:set>
                                      <p:cBhvr>
                                        <p:cTn id="33" dur="1" fill="hold">
                                          <p:stCondLst>
                                            <p:cond delay="0"/>
                                          </p:stCondLst>
                                        </p:cTn>
                                        <p:tgtEl>
                                          <p:spTgt spid="1030"/>
                                        </p:tgtEl>
                                        <p:attrNameLst>
                                          <p:attrName>style.visibility</p:attrName>
                                        </p:attrNameLst>
                                      </p:cBhvr>
                                      <p:to>
                                        <p:strVal val="visible"/>
                                      </p:to>
                                    </p:set>
                                    <p:animEffect transition="in" filter="fade">
                                      <p:cBhvr>
                                        <p:cTn id="34" dur="2000"/>
                                        <p:tgtEl>
                                          <p:spTgt spid="1030"/>
                                        </p:tgtEl>
                                      </p:cBhvr>
                                    </p:animEffect>
                                    <p:anim calcmode="lin" valueType="num">
                                      <p:cBhvr>
                                        <p:cTn id="35" dur="2000" fill="hold"/>
                                        <p:tgtEl>
                                          <p:spTgt spid="1030"/>
                                        </p:tgtEl>
                                        <p:attrNameLst>
                                          <p:attrName>ppt_w</p:attrName>
                                        </p:attrNameLst>
                                      </p:cBhvr>
                                      <p:tavLst>
                                        <p:tav tm="0" fmla="#ppt_w*sin(2.5*pi*$)">
                                          <p:val>
                                            <p:fltVal val="0"/>
                                          </p:val>
                                        </p:tav>
                                        <p:tav tm="100000">
                                          <p:val>
                                            <p:fltVal val="1"/>
                                          </p:val>
                                        </p:tav>
                                      </p:tavLst>
                                    </p:anim>
                                    <p:anim calcmode="lin" valueType="num">
                                      <p:cBhvr>
                                        <p:cTn id="36" dur="2000" fill="hold"/>
                                        <p:tgtEl>
                                          <p:spTgt spid="10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82296" indent="0">
              <a:buNone/>
            </a:pPr>
            <a:endParaRPr lang="en-US" dirty="0"/>
          </a:p>
        </p:txBody>
      </p:sp>
      <p:sp>
        <p:nvSpPr>
          <p:cNvPr id="4" name="Title 1"/>
          <p:cNvSpPr>
            <a:spLocks noGrp="1"/>
          </p:cNvSpPr>
          <p:nvPr>
            <p:ph type="title"/>
          </p:nvPr>
        </p:nvSpPr>
        <p:spPr>
          <a:xfrm>
            <a:off x="1432561" y="304800"/>
            <a:ext cx="7498080" cy="1143000"/>
          </a:xfrm>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خود را بسنجید </a:t>
            </a:r>
            <a:endParaRPr lang="en-US" sz="2800" b="1" dirty="0">
              <a:solidFill>
                <a:schemeClr val="tx1"/>
              </a:solidFill>
              <a:effectLst/>
              <a:cs typeface="0 Compset" pitchFamily="2" charset="-78"/>
            </a:endParaRPr>
          </a:p>
        </p:txBody>
      </p:sp>
      <p:pic>
        <p:nvPicPr>
          <p:cNvPr id="3076" name="Picture 4"/>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447800" y="2134590"/>
            <a:ext cx="7543800"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21653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wheel(1)">
                                      <p:cBhvr>
                                        <p:cTn id="12"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82296" indent="0">
              <a:buNone/>
            </a:pPr>
            <a:endParaRPr lang="en-US" dirty="0"/>
          </a:p>
        </p:txBody>
      </p:sp>
      <p:sp>
        <p:nvSpPr>
          <p:cNvPr id="4" name="Title 1"/>
          <p:cNvSpPr>
            <a:spLocks noGrp="1"/>
          </p:cNvSpPr>
          <p:nvPr>
            <p:ph type="title"/>
          </p:nvPr>
        </p:nvSpPr>
        <p:spPr>
          <a:xfrm>
            <a:off x="1432561" y="304800"/>
            <a:ext cx="7498080" cy="1143000"/>
          </a:xfrm>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خود را بسنجید </a:t>
            </a:r>
            <a:endParaRPr lang="en-US" sz="2800" b="1" dirty="0">
              <a:solidFill>
                <a:schemeClr val="tx1"/>
              </a:solidFill>
              <a:effectLst/>
              <a:cs typeface="0 Compset" pitchFamily="2" charset="-78"/>
            </a:endParaRPr>
          </a:p>
        </p:txBody>
      </p:sp>
      <p:pic>
        <p:nvPicPr>
          <p:cNvPr id="2050" name="Picture 2"/>
          <p:cNvPicPr>
            <a:picLocks noChangeAspect="1" noChangeArrowheads="1"/>
          </p:cNvPicPr>
          <p:nvPr/>
        </p:nvPicPr>
        <p:blipFill>
          <a:blip r:embed="rId2">
            <a:duotone>
              <a:prstClr val="black"/>
              <a:schemeClr val="accent6">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447801" y="2329536"/>
            <a:ext cx="7467600" cy="2494877"/>
          </a:xfrm>
          <a:prstGeom prst="rect">
            <a:avLst/>
          </a:prstGeom>
          <a:ln/>
        </p:spPr>
        <p:style>
          <a:lnRef idx="2">
            <a:schemeClr val="accent5"/>
          </a:lnRef>
          <a:fillRef idx="1">
            <a:schemeClr val="lt1"/>
          </a:fillRef>
          <a:effectRef idx="0">
            <a:schemeClr val="accent5"/>
          </a:effectRef>
          <a:fontRef idx="minor">
            <a:schemeClr val="dk1"/>
          </a:fontRef>
        </p:style>
      </p:pic>
    </p:spTree>
    <p:extLst>
      <p:ext uri="{BB962C8B-B14F-4D97-AF65-F5344CB8AC3E}">
        <p14:creationId xmlns:p14="http://schemas.microsoft.com/office/powerpoint/2010/main" val="30202197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heel(1)">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82296" indent="0">
              <a:buNone/>
            </a:pPr>
            <a:endParaRPr lang="en-US" dirty="0"/>
          </a:p>
        </p:txBody>
      </p:sp>
      <p:sp>
        <p:nvSpPr>
          <p:cNvPr id="4"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pPr algn="ctr" rtl="1"/>
            <a:r>
              <a:rPr lang="fa-IR" sz="2400" b="1" dirty="0" smtClean="0">
                <a:solidFill>
                  <a:schemeClr val="tx1"/>
                </a:solidFill>
                <a:effectLst/>
                <a:cs typeface="0 Compset" pitchFamily="2" charset="-78"/>
              </a:rPr>
              <a:t>به نظر شما ،</a:t>
            </a:r>
            <a:br>
              <a:rPr lang="fa-IR" sz="2400" b="1" dirty="0" smtClean="0">
                <a:solidFill>
                  <a:schemeClr val="tx1"/>
                </a:solidFill>
                <a:effectLst/>
                <a:cs typeface="0 Compset" pitchFamily="2" charset="-78"/>
              </a:rPr>
            </a:br>
            <a:r>
              <a:rPr lang="fa-IR" sz="2400" b="1" dirty="0" smtClean="0">
                <a:solidFill>
                  <a:schemeClr val="tx1"/>
                </a:solidFill>
                <a:effectLst/>
                <a:cs typeface="0 Compset" pitchFamily="2" charset="-78"/>
              </a:rPr>
              <a:t>چه رابطه ای بین ظرفیت اتم ها و تعداد ذرات در یک ترکیب وجود دارد ؟</a:t>
            </a:r>
            <a:endParaRPr lang="en-US" sz="2400" b="1" dirty="0">
              <a:solidFill>
                <a:schemeClr val="tx1"/>
              </a:solidFill>
              <a:effectLst/>
              <a:cs typeface="0 Compset" pitchFamily="2" charset="-78"/>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00400" y="3517900"/>
            <a:ext cx="1362075"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524001" y="1516467"/>
            <a:ext cx="3008596" cy="1988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876800" y="3533849"/>
            <a:ext cx="838200" cy="975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3438" y="1524000"/>
            <a:ext cx="2976562" cy="1967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03068" y="1981200"/>
            <a:ext cx="423863" cy="64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38399" y="2033593"/>
            <a:ext cx="435935" cy="64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23992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ircle(in)">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nodePh="1">
                                  <p:stCondLst>
                                    <p:cond delay="0"/>
                                  </p:stCondLst>
                                  <p:endCondLst>
                                    <p:cond evt="begin" delay="0">
                                      <p:tn val="15"/>
                                    </p:cond>
                                  </p:end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2000"/>
                                        <p:tgtEl>
                                          <p:spTgt spid="3">
                                            <p:txEl>
                                              <p:pRg st="0" end="0"/>
                                            </p:txEl>
                                          </p:spTgt>
                                        </p:tgtEl>
                                      </p:cBhvr>
                                    </p:animEffect>
                                    <p:anim calcmode="lin" valueType="num">
                                      <p:cBhvr>
                                        <p:cTn id="1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027"/>
                                        </p:tgtEl>
                                        <p:attrNameLst>
                                          <p:attrName>style.visibility</p:attrName>
                                        </p:attrNameLst>
                                      </p:cBhvr>
                                      <p:to>
                                        <p:strVal val="visible"/>
                                      </p:to>
                                    </p:set>
                                    <p:anim calcmode="lin" valueType="num">
                                      <p:cBhvr>
                                        <p:cTn id="24" dur="500" fill="hold"/>
                                        <p:tgtEl>
                                          <p:spTgt spid="1027"/>
                                        </p:tgtEl>
                                        <p:attrNameLst>
                                          <p:attrName>ppt_w</p:attrName>
                                        </p:attrNameLst>
                                      </p:cBhvr>
                                      <p:tavLst>
                                        <p:tav tm="0">
                                          <p:val>
                                            <p:fltVal val="0"/>
                                          </p:val>
                                        </p:tav>
                                        <p:tav tm="100000">
                                          <p:val>
                                            <p:strVal val="#ppt_w"/>
                                          </p:val>
                                        </p:tav>
                                      </p:tavLst>
                                    </p:anim>
                                    <p:anim calcmode="lin" valueType="num">
                                      <p:cBhvr>
                                        <p:cTn id="25" dur="500" fill="hold"/>
                                        <p:tgtEl>
                                          <p:spTgt spid="1027"/>
                                        </p:tgtEl>
                                        <p:attrNameLst>
                                          <p:attrName>ppt_h</p:attrName>
                                        </p:attrNameLst>
                                      </p:cBhvr>
                                      <p:tavLst>
                                        <p:tav tm="0">
                                          <p:val>
                                            <p:fltVal val="0"/>
                                          </p:val>
                                        </p:tav>
                                        <p:tav tm="100000">
                                          <p:val>
                                            <p:strVal val="#ppt_h"/>
                                          </p:val>
                                        </p:tav>
                                      </p:tavLst>
                                    </p:anim>
                                    <p:animEffect transition="in" filter="fade">
                                      <p:cBhvr>
                                        <p:cTn id="26" dur="500"/>
                                        <p:tgtEl>
                                          <p:spTgt spid="1027"/>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028"/>
                                        </p:tgtEl>
                                        <p:attrNameLst>
                                          <p:attrName>style.visibility</p:attrName>
                                        </p:attrNameLst>
                                      </p:cBhvr>
                                      <p:to>
                                        <p:strVal val="visible"/>
                                      </p:to>
                                    </p:set>
                                    <p:animEffect transition="in" filter="circle(in)">
                                      <p:cBhvr>
                                        <p:cTn id="31" dur="2000"/>
                                        <p:tgtEl>
                                          <p:spTgt spid="1028"/>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029"/>
                                        </p:tgtEl>
                                        <p:attrNameLst>
                                          <p:attrName>style.visibility</p:attrName>
                                        </p:attrNameLst>
                                      </p:cBhvr>
                                      <p:to>
                                        <p:strVal val="visible"/>
                                      </p:to>
                                    </p:set>
                                    <p:anim calcmode="lin" valueType="num">
                                      <p:cBhvr>
                                        <p:cTn id="36" dur="500" fill="hold"/>
                                        <p:tgtEl>
                                          <p:spTgt spid="1029"/>
                                        </p:tgtEl>
                                        <p:attrNameLst>
                                          <p:attrName>ppt_w</p:attrName>
                                        </p:attrNameLst>
                                      </p:cBhvr>
                                      <p:tavLst>
                                        <p:tav tm="0">
                                          <p:val>
                                            <p:fltVal val="0"/>
                                          </p:val>
                                        </p:tav>
                                        <p:tav tm="100000">
                                          <p:val>
                                            <p:strVal val="#ppt_w"/>
                                          </p:val>
                                        </p:tav>
                                      </p:tavLst>
                                    </p:anim>
                                    <p:anim calcmode="lin" valueType="num">
                                      <p:cBhvr>
                                        <p:cTn id="37" dur="500" fill="hold"/>
                                        <p:tgtEl>
                                          <p:spTgt spid="1029"/>
                                        </p:tgtEl>
                                        <p:attrNameLst>
                                          <p:attrName>ppt_h</p:attrName>
                                        </p:attrNameLst>
                                      </p:cBhvr>
                                      <p:tavLst>
                                        <p:tav tm="0">
                                          <p:val>
                                            <p:fltVal val="0"/>
                                          </p:val>
                                        </p:tav>
                                        <p:tav tm="100000">
                                          <p:val>
                                            <p:strVal val="#ppt_h"/>
                                          </p:val>
                                        </p:tav>
                                      </p:tavLst>
                                    </p:anim>
                                    <p:animEffect transition="in" filter="fade">
                                      <p:cBhvr>
                                        <p:cTn id="38" dur="500"/>
                                        <p:tgtEl>
                                          <p:spTgt spid="1029"/>
                                        </p:tgtEl>
                                      </p:cBhvr>
                                    </p:animEffect>
                                  </p:childTnLst>
                                </p:cTn>
                              </p:par>
                            </p:childTnLst>
                          </p:cTn>
                        </p:par>
                      </p:childTnLst>
                    </p:cTn>
                  </p:par>
                  <p:par>
                    <p:cTn id="39" fill="hold">
                      <p:stCondLst>
                        <p:cond delay="indefinite"/>
                      </p:stCondLst>
                      <p:childTnLst>
                        <p:par>
                          <p:cTn id="40" fill="hold">
                            <p:stCondLst>
                              <p:cond delay="0"/>
                            </p:stCondLst>
                            <p:childTnLst>
                              <p:par>
                                <p:cTn id="41" presetID="0" presetClass="path" presetSubtype="0" accel="50000" decel="50000" fill="hold" nodeType="clickEffect">
                                  <p:stCondLst>
                                    <p:cond delay="0"/>
                                  </p:stCondLst>
                                  <p:childTnLst>
                                    <p:animMotion origin="layout" path="M 0.02448 0.05301 C 0.02673 0.05833 0.03593 0.08495 0.04184 0.09329 C 0.04479 0.10463 0.04826 0.11597 0.05121 0.12731 C 0.05399 0.13773 0.05069 0.125 0.05468 0.14143 C 0.05503 0.14306 0.0559 0.14606 0.0559 0.1463 C 0.05625 0.15324 0.05642 0.16042 0.05694 0.16759 C 0.05746 0.17384 0.05868 0.17431 0.06041 0.18009 C 0.06371 0.1912 0.06597 0.20278 0.06857 0.21412 C 0.06961 0.22431 0.06979 0.23518 0.07205 0.24514 C 0.07187 0.25833 0.0809 0.36528 0.04774 0.37847 C 0.04531 0.38079 0.0434 0.38426 0.0408 0.38634 C 0.03767 0.38889 0.03264 0.39097 0.02916 0.39259 C 0.025 0.39444 0.01632 0.39722 0.01632 0.39745 C -0.00677 0.41736 -0.03872 0.40093 -0.06632 0.40023 C -0.07674 0.39537 -0.08299 0.38102 -0.09306 0.37708 C -0.09653 0.37222 -0.09636 0.3662 -0.1 0.36157 C -0.10313 0.34884 -0.09844 0.36412 -0.10469 0.3537 C -0.10539 0.35255 -0.10504 0.35046 -0.10573 0.34907 C -0.10625 0.34792 -0.10816 0.34606 -0.10816 0.3463 " pathEditMode="relative" rAng="0" ptsTypes="ffffffffffffffffffA">
                                      <p:cBhvr>
                                        <p:cTn id="42" dur="2000" fill="hold"/>
                                        <p:tgtEl>
                                          <p:spTgt spid="1030"/>
                                        </p:tgtEl>
                                        <p:attrNameLst>
                                          <p:attrName>ppt_x</p:attrName>
                                          <p:attrName>ppt_y</p:attrName>
                                        </p:attrNameLst>
                                      </p:cBhvr>
                                      <p:rCtr x="-3819" y="18218"/>
                                    </p:animMotion>
                                  </p:childTnLst>
                                </p:cTn>
                              </p:par>
                            </p:childTnLst>
                          </p:cTn>
                        </p:par>
                      </p:childTnLst>
                    </p:cTn>
                  </p:par>
                  <p:par>
                    <p:cTn id="43" fill="hold">
                      <p:stCondLst>
                        <p:cond delay="indefinite"/>
                      </p:stCondLst>
                      <p:childTnLst>
                        <p:par>
                          <p:cTn id="44" fill="hold">
                            <p:stCondLst>
                              <p:cond delay="0"/>
                            </p:stCondLst>
                            <p:childTnLst>
                              <p:par>
                                <p:cTn id="45" presetID="0" presetClass="path" presetSubtype="0" accel="50000" decel="50000" fill="hold" nodeType="clickEffect">
                                  <p:stCondLst>
                                    <p:cond delay="0"/>
                                  </p:stCondLst>
                                  <p:childTnLst>
                                    <p:animMotion origin="layout" path="M -0.00764 0.08981 C -0.01198 0.10347 -0.01701 0.11736 -0.02048 0.13148 C -0.02864 0.16412 -0.03177 0.19977 -0.03559 0.23379 C -0.03455 0.26366 -0.04045 0.31574 -0.02048 0.34236 C -0.01805 0.35162 -0.01111 0.3625 -0.00417 0.36574 C 0.0033 0.37569 0.02274 0.38866 0.03316 0.39213 C 0.03802 0.39629 0.04375 0.40069 0.04931 0.40278 C 0.06458 0.41528 0.04636 0.40162 0.06094 0.40903 C 0.06563 0.41134 0.06997 0.41643 0.075 0.41829 C 0.08073 0.42037 0.09236 0.42315 0.09236 0.42338 C 0.10052 0.42847 0.10903 0.43171 0.11788 0.43379 C 0.12327 0.43866 0.13577 0.44329 0.14236 0.44467 C 0.16615 0.45787 0.19514 0.45625 0.22031 0.45879 C 0.24184 0.45856 0.33264 0.47176 0.38073 0.45254 C 0.3849 0.44699 0.38872 0.44028 0.39236 0.43379 C 0.39549 0.42199 0.39097 0.43611 0.39705 0.42616 C 0.3974 0.42546 0.39913 0.41759 0.39931 0.4169 C 0.4 0.41389 0.40174 0.40764 0.40174 0.40787 C 0.40139 0.39768 0.40122 0.38796 0.40052 0.37801 C 0.40035 0.37639 0.40018 0.37454 0.39931 0.37338 C 0.39844 0.37222 0.39688 0.37245 0.39583 0.37176 C 0.39011 0.36759 0.38403 0.36366 0.37847 0.35949 C 0.37274 0.35509 0.36858 0.34815 0.36215 0.3456 C 0.35938 0.34167 0.35677 0.34259 0.35521 0.33773 " pathEditMode="relative" rAng="0" ptsTypes="fffffffffffffffffffffffA">
                                      <p:cBhvr>
                                        <p:cTn id="46" dur="2000" fill="hold"/>
                                        <p:tgtEl>
                                          <p:spTgt spid="1031"/>
                                        </p:tgtEl>
                                        <p:attrNameLst>
                                          <p:attrName>ppt_x</p:attrName>
                                          <p:attrName>ppt_y</p:attrName>
                                        </p:attrNameLst>
                                      </p:cBhvr>
                                      <p:rCtr x="18819" y="1909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به گسترۀ طیف موج های الکترومغناطیسی دقت کنید </a:t>
            </a:r>
            <a:r>
              <a:rPr lang="fa-IR" sz="2400" dirty="0" smtClean="0">
                <a:solidFill>
                  <a:schemeClr val="tx1"/>
                </a:solidFill>
                <a:effectLst/>
                <a:cs typeface="0 Compset" pitchFamily="2" charset="-78"/>
              </a:rPr>
              <a:t>:</a:t>
            </a:r>
            <a:endParaRPr lang="en-US" sz="2400" dirty="0">
              <a:solidFill>
                <a:schemeClr val="tx1"/>
              </a:solidFill>
              <a:effectLst/>
              <a:cs typeface="0 Compset"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94131" y="1636999"/>
            <a:ext cx="7521269" cy="4611401"/>
          </a:xfrm>
        </p:spPr>
        <p:style>
          <a:lnRef idx="0">
            <a:schemeClr val="accent6"/>
          </a:lnRef>
          <a:fillRef idx="3">
            <a:schemeClr val="accent6"/>
          </a:fillRef>
          <a:effectRef idx="3">
            <a:schemeClr val="accent6"/>
          </a:effectRef>
          <a:fontRef idx="minor">
            <a:schemeClr val="lt1"/>
          </a:fontRef>
        </p:style>
      </p:pic>
    </p:spTree>
    <p:extLst>
      <p:ext uri="{BB962C8B-B14F-4D97-AF65-F5344CB8AC3E}">
        <p14:creationId xmlns:p14="http://schemas.microsoft.com/office/powerpoint/2010/main" val="40584681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82296" indent="0">
              <a:buNone/>
            </a:pPr>
            <a:endParaRPr lang="en-US" dirty="0"/>
          </a:p>
        </p:txBody>
      </p:sp>
      <p:sp>
        <p:nvSpPr>
          <p:cNvPr id="6" name="Title 1"/>
          <p:cNvSpPr txBox="1">
            <a:spLocks/>
          </p:cNvSpPr>
          <p:nvPr/>
        </p:nvSpPr>
        <p:spPr>
          <a:xfrm>
            <a:off x="1451442" y="228600"/>
            <a:ext cx="7498080" cy="1096962"/>
          </a:xfrm>
          <a:prstGeom prst="rect">
            <a:avLst/>
          </a:prstGeom>
        </p:spPr>
        <p:style>
          <a:lnRef idx="1">
            <a:schemeClr val="accent6"/>
          </a:lnRef>
          <a:fillRef idx="2">
            <a:schemeClr val="accent6"/>
          </a:fillRef>
          <a:effectRef idx="1">
            <a:schemeClr val="accent6"/>
          </a:effectRef>
          <a:fontRef idx="minor">
            <a:schemeClr val="dk1"/>
          </a:fontRef>
        </p:style>
        <p:txBody>
          <a:bodyPr anchor="t">
            <a:norm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rtl="1"/>
            <a:r>
              <a:rPr lang="fa-IR" sz="5400" b="1" dirty="0" smtClean="0">
                <a:solidFill>
                  <a:schemeClr val="accent6">
                    <a:lumMod val="50000"/>
                  </a:schemeClr>
                </a:solidFill>
                <a:effectLst/>
                <a:cs typeface="0 Badr" pitchFamily="2" charset="-78"/>
              </a:rPr>
              <a:t>تمرین</a:t>
            </a:r>
            <a:endParaRPr lang="en-US" sz="5400" b="1" dirty="0">
              <a:solidFill>
                <a:schemeClr val="accent6">
                  <a:lumMod val="50000"/>
                </a:schemeClr>
              </a:solidFill>
              <a:effectLst/>
              <a:cs typeface="0 Badr" pitchFamily="2" charset="-78"/>
            </a:endParaRPr>
          </a:p>
        </p:txBody>
      </p:sp>
      <p:pic>
        <p:nvPicPr>
          <p:cNvPr id="5124" name="Picture 4"/>
          <p:cNvPicPr>
            <a:picLocks noChangeAspect="1" noChangeArrowheads="1"/>
          </p:cNvPicPr>
          <p:nvPr/>
        </p:nvPicPr>
        <p:blipFill>
          <a:blip r:embed="rId2">
            <a:duotone>
              <a:prstClr val="black"/>
              <a:schemeClr val="accent6">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451442" y="2566988"/>
            <a:ext cx="7248525"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186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arn(inVertical)">
                                      <p:cBhvr>
                                        <p:cTn id="1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pPr algn="ctr" rtl="1"/>
            <a:r>
              <a:rPr lang="fa-IR" sz="2400" dirty="0" smtClean="0">
                <a:solidFill>
                  <a:schemeClr val="tx1"/>
                </a:solidFill>
                <a:effectLst/>
              </a:rPr>
              <a:t>.</a:t>
            </a:r>
            <a:endParaRPr lang="en-US" sz="2400" dirty="0">
              <a:solidFill>
                <a:schemeClr val="tx1"/>
              </a:solidFill>
              <a:effectLst/>
            </a:endParaRPr>
          </a:p>
        </p:txBody>
      </p:sp>
      <p:sp>
        <p:nvSpPr>
          <p:cNvPr id="6" name="Title 1"/>
          <p:cNvSpPr txBox="1">
            <a:spLocks/>
          </p:cNvSpPr>
          <p:nvPr/>
        </p:nvSpPr>
        <p:spPr>
          <a:xfrm>
            <a:off x="1452432" y="349612"/>
            <a:ext cx="7498080" cy="1096962"/>
          </a:xfrm>
          <a:prstGeom prst="rect">
            <a:avLst/>
          </a:prstGeom>
        </p:spPr>
        <p:style>
          <a:lnRef idx="1">
            <a:schemeClr val="accent6"/>
          </a:lnRef>
          <a:fillRef idx="2">
            <a:schemeClr val="accent6"/>
          </a:fillRef>
          <a:effectRef idx="1">
            <a:schemeClr val="accent6"/>
          </a:effectRef>
          <a:fontRef idx="minor">
            <a:schemeClr val="dk1"/>
          </a:fontRef>
        </p:style>
        <p:txBody>
          <a:bodyPr anchor="t">
            <a:norm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rtl="1"/>
            <a:r>
              <a:rPr lang="fa-IR" sz="5400" b="1" dirty="0">
                <a:solidFill>
                  <a:schemeClr val="tx1"/>
                </a:solidFill>
                <a:cs typeface="0 Compset" pitchFamily="2" charset="-78"/>
              </a:rPr>
              <a:t>برنامه هفته آینده </a:t>
            </a:r>
            <a:endParaRPr lang="en-US" sz="5400" b="1" dirty="0">
              <a:solidFill>
                <a:schemeClr val="accent6">
                  <a:lumMod val="50000"/>
                </a:schemeClr>
              </a:solidFill>
              <a:effectLst/>
              <a:cs typeface="0 Badr" pitchFamily="2" charset="-78"/>
            </a:endParaRPr>
          </a:p>
        </p:txBody>
      </p:sp>
      <p:pic>
        <p:nvPicPr>
          <p:cNvPr id="7"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90928" y="1752600"/>
            <a:ext cx="6621087" cy="4414058"/>
          </a:xfrm>
        </p:spPr>
        <p:style>
          <a:lnRef idx="0">
            <a:schemeClr val="accent6"/>
          </a:lnRef>
          <a:fillRef idx="3">
            <a:schemeClr val="accent6"/>
          </a:fillRef>
          <a:effectRef idx="3">
            <a:schemeClr val="accent6"/>
          </a:effectRef>
          <a:fontRef idx="minor">
            <a:schemeClr val="lt1"/>
          </a:fontRef>
        </p:style>
      </p:pic>
    </p:spTree>
    <p:extLst>
      <p:ext uri="{BB962C8B-B14F-4D97-AF65-F5344CB8AC3E}">
        <p14:creationId xmlns:p14="http://schemas.microsoft.com/office/powerpoint/2010/main" val="4763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آیا می توانیم به طریقی</a:t>
            </a:r>
            <a:r>
              <a:rPr lang="en-US" sz="2800" b="1" dirty="0" smtClean="0">
                <a:solidFill>
                  <a:schemeClr val="tx1"/>
                </a:solidFill>
                <a:effectLst/>
                <a:cs typeface="0 Compset" pitchFamily="2" charset="-78"/>
              </a:rPr>
              <a:t> </a:t>
            </a:r>
            <a:r>
              <a:rPr lang="fa-IR" sz="2800" b="1" dirty="0" smtClean="0">
                <a:solidFill>
                  <a:schemeClr val="tx1"/>
                </a:solidFill>
                <a:effectLst/>
                <a:cs typeface="0 Compset" pitchFamily="2" charset="-78"/>
              </a:rPr>
              <a:t>پرتو فروسرخ را مشاهده کنیم !؟</a:t>
            </a:r>
            <a:endParaRPr lang="en-US" sz="2400" dirty="0">
              <a:solidFill>
                <a:schemeClr val="tx1"/>
              </a:solidFill>
              <a:effectLst/>
              <a:cs typeface="0 Compset" pitchFamily="2" charset="-78"/>
            </a:endParaRPr>
          </a:p>
        </p:txBody>
      </p:sp>
      <p:pic>
        <p:nvPicPr>
          <p:cNvPr id="5" name="Recording infrared light with mobile phone camera.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744913" y="1524000"/>
            <a:ext cx="2879725" cy="4800600"/>
          </a:xfrm>
        </p:spPr>
        <p:style>
          <a:lnRef idx="2">
            <a:schemeClr val="accent6">
              <a:shade val="50000"/>
            </a:schemeClr>
          </a:lnRef>
          <a:fillRef idx="1">
            <a:schemeClr val="accent6"/>
          </a:fillRef>
          <a:effectRef idx="0">
            <a:schemeClr val="accent6"/>
          </a:effectRef>
          <a:fontRef idx="minor">
            <a:schemeClr val="lt1"/>
          </a:fontRef>
        </p:style>
      </p:pic>
    </p:spTree>
    <p:extLst>
      <p:ext uri="{BB962C8B-B14F-4D97-AF65-F5344CB8AC3E}">
        <p14:creationId xmlns:p14="http://schemas.microsoft.com/office/powerpoint/2010/main" val="37518144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5"/>
                </p:tgtEl>
              </p:cMediaNode>
            </p:video>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a:bodyPr>
          <a:lstStyle/>
          <a:p>
            <a:pPr algn="ctr" rtl="1"/>
            <a:r>
              <a:rPr lang="fa-IR" sz="2800" b="1" dirty="0" smtClean="0">
                <a:solidFill>
                  <a:schemeClr val="tx1"/>
                </a:solidFill>
                <a:effectLst/>
                <a:cs typeface="0 Compset" pitchFamily="2" charset="-78"/>
              </a:rPr>
              <a:t>آیا می توانیم پرتو فروسرخ را مشاهده کنیم ؟</a:t>
            </a:r>
            <a:endParaRPr lang="en-US" sz="2400" dirty="0">
              <a:solidFill>
                <a:schemeClr val="tx1"/>
              </a:solidFill>
              <a:effectLst/>
              <a:cs typeface="0 Compset" pitchFamily="2" charset="-78"/>
            </a:endParaRPr>
          </a:p>
        </p:txBody>
      </p:sp>
      <p:sp>
        <p:nvSpPr>
          <p:cNvPr id="3" name="Content Placeholder 2"/>
          <p:cNvSpPr>
            <a:spLocks noGrp="1"/>
          </p:cNvSpPr>
          <p:nvPr>
            <p:ph idx="1"/>
          </p:nvPr>
        </p:nvSpPr>
        <p:spPr>
          <a:solidFill>
            <a:schemeClr val="accent6">
              <a:lumMod val="60000"/>
              <a:lumOff val="40000"/>
            </a:schemeClr>
          </a:solidFill>
        </p:spPr>
        <p:txBody>
          <a:bodyPr>
            <a:noAutofit/>
          </a:bodyPr>
          <a:lstStyle/>
          <a:p>
            <a:pPr marL="82296" indent="0" algn="r" rtl="1">
              <a:buNone/>
            </a:pPr>
            <a:r>
              <a:rPr lang="fa-IR" sz="1600" dirty="0" smtClean="0">
                <a:cs typeface="0 Compset" pitchFamily="2" charset="-78"/>
              </a:rPr>
              <a:t>اشعه </a:t>
            </a:r>
            <a:r>
              <a:rPr lang="fa-IR" sz="1600" dirty="0">
                <a:cs typeface="0 Compset" pitchFamily="2" charset="-78"/>
              </a:rPr>
              <a:t>مادون قرمز معادل عبارت </a:t>
            </a:r>
            <a:r>
              <a:rPr lang="en-US" sz="1600" dirty="0">
                <a:cs typeface="0 Compset" pitchFamily="2" charset="-78"/>
              </a:rPr>
              <a:t>Infrared </a:t>
            </a:r>
            <a:r>
              <a:rPr lang="fa-IR" sz="1600" dirty="0">
                <a:cs typeface="0 Compset" pitchFamily="2" charset="-78"/>
              </a:rPr>
              <a:t>است که به نام تابش فروسرخ نیز شناخته می‌شود. این اشعه </a:t>
            </a:r>
            <a:r>
              <a:rPr lang="fa-IR" sz="1600" dirty="0" smtClean="0">
                <a:cs typeface="0 Compset" pitchFamily="2" charset="-78"/>
              </a:rPr>
              <a:t>به </a:t>
            </a:r>
            <a:r>
              <a:rPr lang="fa-IR" sz="1600" dirty="0">
                <a:cs typeface="0 Compset" pitchFamily="2" charset="-78"/>
              </a:rPr>
              <a:t>قسمی از طیف امواج الکترومغناطیسی گفته می‌شود که طول موج آن‌ها بلندتر از دامنه نور مرئی و کوتاه ‌تر از </a:t>
            </a:r>
            <a:r>
              <a:rPr lang="fa-IR" sz="1600" dirty="0" smtClean="0">
                <a:cs typeface="0 Compset" pitchFamily="2" charset="-78"/>
              </a:rPr>
              <a:t>دامنه امواج رادیویی باشند</a:t>
            </a:r>
            <a:r>
              <a:rPr lang="fa-IR" sz="1600" dirty="0">
                <a:cs typeface="0 Compset" pitchFamily="2" charset="-78"/>
              </a:rPr>
              <a:t>. همگی ما نیز با کاربردهای مادون قرمز آشنا هستیم. کاربردی‌ترین استفاده از اشعه مادون قرمز در کنترل از راه دور یا ریموت دستگاه‌های الکترونیکی نظیر تلویزیون است. هم‌چنین با قابلیت </a:t>
            </a:r>
            <a:r>
              <a:rPr lang="en-US" sz="1600" dirty="0">
                <a:cs typeface="0 Compset" pitchFamily="2" charset="-78"/>
              </a:rPr>
              <a:t>Infrared </a:t>
            </a:r>
            <a:r>
              <a:rPr lang="fa-IR" sz="1600" dirty="0">
                <a:cs typeface="0 Compset" pitchFamily="2" charset="-78"/>
              </a:rPr>
              <a:t>در گوشی‌های تلفن همراه نیز آشنا هستید که توسط همین اشعه تبادل اطلاعات صورت می‌گیرد. هم‌اکنون قصد داریم ترفندی جالب را در زمینه کاربرد اشعه مادون قرمز برای شما بازگو کنیم که بسیار کاربردی نیز هست. همان‌طور که می‌دانید اشعه مادون قرمز با چشم انسان قابل روئیت نیست، چرا که گستره طول موج آن فراتر از طول موج قابل مشاهده انسان است. اما فرض کنید از ارسال اشعه مادون قرمز توسط دستگاه ریموت کنترل تلویزیون خود اطمینان ندارید و مطمئن نیستید که دستگاه به خوبی کار می‌کنید. حال چه باید بکنیم؟ چرا که با چشم خود نمی‌توانیم این اشعه را مشاهده کنیم و از وجود آن مطمئن شویم. با استفاده از این ترفند می‌توانید بدون نیاز به تجهیزات مخصوص مشاهده این اشعه به وجود آن پی ببرید</a:t>
            </a:r>
            <a:r>
              <a:rPr lang="fa-IR" sz="1600" dirty="0" smtClean="0">
                <a:cs typeface="0 Compset" pitchFamily="2" charset="-78"/>
              </a:rPr>
              <a:t>.</a:t>
            </a:r>
            <a:r>
              <a:rPr lang="fa-IR" sz="1600" dirty="0">
                <a:cs typeface="0 Compset" pitchFamily="2" charset="-78"/>
              </a:rPr>
              <a:t/>
            </a:r>
            <a:br>
              <a:rPr lang="fa-IR" sz="1600" dirty="0">
                <a:cs typeface="0 Compset" pitchFamily="2" charset="-78"/>
              </a:rPr>
            </a:br>
            <a:r>
              <a:rPr lang="fa-IR" sz="1600" dirty="0">
                <a:cs typeface="0 Compset" pitchFamily="2" charset="-78"/>
              </a:rPr>
              <a:t>برای این کار </a:t>
            </a:r>
            <a:r>
              <a:rPr lang="fa-IR" sz="1600" dirty="0" smtClean="0">
                <a:cs typeface="0 Compset" pitchFamily="2" charset="-78"/>
              </a:rPr>
              <a:t>شما فقط به </a:t>
            </a:r>
            <a:r>
              <a:rPr lang="fa-IR" sz="1600" dirty="0">
                <a:cs typeface="0 Compset" pitchFamily="2" charset="-78"/>
              </a:rPr>
              <a:t>یک دوربین دیجیتال که می‌تواند دوربین موجود بر روی موبایل تان نیز باشد نیاز دارید.</a:t>
            </a:r>
            <a:br>
              <a:rPr lang="fa-IR" sz="1600" dirty="0">
                <a:cs typeface="0 Compset" pitchFamily="2" charset="-78"/>
              </a:rPr>
            </a:br>
            <a:r>
              <a:rPr lang="fa-IR" sz="1600" dirty="0">
                <a:cs typeface="0 Compset" pitchFamily="2" charset="-78"/>
              </a:rPr>
              <a:t>ابتدا دوربین را روشن </a:t>
            </a:r>
            <a:r>
              <a:rPr lang="fa-IR" sz="1600" dirty="0" smtClean="0">
                <a:cs typeface="0 Compset" pitchFamily="2" charset="-78"/>
              </a:rPr>
              <a:t>کنید.سپس </a:t>
            </a:r>
            <a:r>
              <a:rPr lang="fa-IR" sz="1600" dirty="0">
                <a:cs typeface="0 Compset" pitchFamily="2" charset="-78"/>
              </a:rPr>
              <a:t>دستگاه تولید کننده اشعه مادون قرمز که به عنوان مثال آن را دستگاه کنترل از راه دور تلویزیون فرض می‌کنیم را در جلوی لنز دوربین قرار دهید.</a:t>
            </a:r>
            <a:br>
              <a:rPr lang="fa-IR" sz="1600" dirty="0">
                <a:cs typeface="0 Compset" pitchFamily="2" charset="-78"/>
              </a:rPr>
            </a:br>
            <a:r>
              <a:rPr lang="fa-IR" sz="1600" dirty="0">
                <a:cs typeface="0 Compset" pitchFamily="2" charset="-78"/>
              </a:rPr>
              <a:t>اکنون </a:t>
            </a:r>
            <a:r>
              <a:rPr lang="fa-IR" sz="1600" dirty="0" smtClean="0">
                <a:cs typeface="0 Compset" pitchFamily="2" charset="-78"/>
              </a:rPr>
              <a:t>کلیدهای </a:t>
            </a:r>
            <a:r>
              <a:rPr lang="fa-IR" sz="1600" dirty="0">
                <a:cs typeface="0 Compset" pitchFamily="2" charset="-78"/>
              </a:rPr>
              <a:t>روی ریموت کنترل را فشار دهید تا اشعه ساطع شود. اکنون صفحه دوربین را نگاه کنید!</a:t>
            </a:r>
            <a:br>
              <a:rPr lang="fa-IR" sz="1600" dirty="0">
                <a:cs typeface="0 Compset" pitchFamily="2" charset="-78"/>
              </a:rPr>
            </a:br>
            <a:r>
              <a:rPr lang="fa-IR" sz="1600" dirty="0">
                <a:cs typeface="0 Compset" pitchFamily="2" charset="-78"/>
              </a:rPr>
              <a:t>خواهید دید که به محض تولید اشعه نور سفید درخشانی بر روی صفحه دوربین از جانب ریموت کنترل نمایان می‌شود!</a:t>
            </a:r>
            <a:br>
              <a:rPr lang="fa-IR" sz="1600" dirty="0">
                <a:cs typeface="0 Compset" pitchFamily="2" charset="-78"/>
              </a:rPr>
            </a:br>
            <a:r>
              <a:rPr lang="fa-IR" sz="1600" dirty="0">
                <a:cs typeface="0 Compset" pitchFamily="2" charset="-78"/>
              </a:rPr>
              <a:t>این نور همان اشعه مادون قرمز تولید شده از جانب ریموت کنترل است با چشم انسان قابل مشاهده نیست و تنها به وسیله دوربین دیجیتال شما قابل روئیت است.</a:t>
            </a:r>
            <a:br>
              <a:rPr lang="fa-IR" sz="1600" dirty="0">
                <a:cs typeface="0 Compset" pitchFamily="2" charset="-78"/>
              </a:rPr>
            </a:br>
            <a:r>
              <a:rPr lang="fa-IR" sz="1600" dirty="0" smtClean="0">
                <a:cs typeface="0 Compset" pitchFamily="2" charset="-78"/>
              </a:rPr>
              <a:t>در </a:t>
            </a:r>
            <a:r>
              <a:rPr lang="fa-IR" sz="1600" dirty="0">
                <a:cs typeface="0 Compset" pitchFamily="2" charset="-78"/>
              </a:rPr>
              <a:t>توجیه علمی این موضوع می‌توان گفت سنسور دوربین‌های دیجیتال قادر به دریافت اشعه مادون قرمز است، در صورتی که چشم انسان تنها می‌تواند طول موجی معادل با 380 تا 750 نانومتر یا همان نور مرئی را درک کند.</a:t>
            </a:r>
          </a:p>
          <a:p>
            <a:pPr algn="r" rtl="1"/>
            <a:endParaRPr lang="en-US" sz="1600" dirty="0">
              <a:cs typeface="0 Compset" pitchFamily="2" charset="-78"/>
            </a:endParaRPr>
          </a:p>
        </p:txBody>
      </p:sp>
    </p:spTree>
    <p:extLst>
      <p:ext uri="{BB962C8B-B14F-4D97-AF65-F5344CB8AC3E}">
        <p14:creationId xmlns:p14="http://schemas.microsoft.com/office/powerpoint/2010/main" val="16071865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circle(out)">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out)">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3868</TotalTime>
  <Words>1331</Words>
  <Application>Microsoft Office PowerPoint</Application>
  <PresentationFormat>On-screen Show (4:3)</PresentationFormat>
  <Paragraphs>116</Paragraphs>
  <Slides>71</Slides>
  <Notes>0</Notes>
  <HiddenSlides>0</HiddenSlides>
  <MMClips>8</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Solstice</vt:lpstr>
      <vt:lpstr>  نور  </vt:lpstr>
      <vt:lpstr>می دانیم نور ماهیت موجی دارد . امّا موج چیست ؟ موج عبارت است از نوعی آشفتگی درمحیط ، که هنگام انتشار،  بدون انتقال ماده، انرژی را منتقل  کند</vt:lpstr>
      <vt:lpstr> هر موج دارای دو مشخصه مهم است : 1. فرکانس   2. طول موج</vt:lpstr>
      <vt:lpstr>به نظر شما چه رابطه ای بین طول موج و فرکانس وجود دارد ؟ می دانیم موج ناقل انرژی است . رابطۀ بین فرکانس و انرژی چیست؟</vt:lpstr>
      <vt:lpstr>امواج را به دو نوع کلی تقسیم می کنیم :</vt:lpstr>
      <vt:lpstr>امواج الکترومغناطیسی گسترۀ بسیار وسیعی دارند . طول موج هایی از 〖10〗^(-17) متر تا حدود 〖10〗^3 متر</vt:lpstr>
      <vt:lpstr>به گسترۀ طیف موج های الکترومغناطیسی دقت کنید :</vt:lpstr>
      <vt:lpstr>آیا می توانیم به طریقی پرتو فروسرخ را مشاهده کنیم !؟</vt:lpstr>
      <vt:lpstr>آیا می توانیم پرتو فروسرخ را مشاهده کنیم ؟</vt:lpstr>
      <vt:lpstr>چگونه می توان طیف نوری تهیه کرد ؟</vt:lpstr>
      <vt:lpstr>PowerPoint Presentation</vt:lpstr>
      <vt:lpstr> فیلم زیر آزمایش شعله است.  این آزمایش همراه با نشر نور می باشد . </vt:lpstr>
      <vt:lpstr>اگرنورنشرشده را از منشور عبور دهیم ، طیف نشری خطی تولیدمی شود. </vt:lpstr>
      <vt:lpstr>هر گاه یک جریان الکتریکی متناوب و 110 ولتی به یک خیارشور اعمال شود ، خیارشور شروع به درخشیدن می کند . علت ایجاد نور رنگی را توضیح دهید .</vt:lpstr>
      <vt:lpstr>به تصویر زیر دقت کنید  برداشت شما از این تصویر چیست ؟</vt:lpstr>
      <vt:lpstr>تمرین</vt:lpstr>
      <vt:lpstr>اما چگونه گرما میتواند موجب نشر نور شود؟ پس از دیدن فیلم تحلیل خود را ارائه دهید</vt:lpstr>
      <vt:lpstr>بور با توجه به رفتار الکترون ها در حالت پایه و برانگیخته مدل خود را ارائه داد نامی برای این مدل بگویید</vt:lpstr>
      <vt:lpstr>تفاوت دو مدل اتمی زیر در چیست ؟ کدام مدل با قطعیت از وجود الکترون در فاصله ای خاص صحبت نمی کند  ( به عبارتی احتمال حضور بیشتر الکترون در محدوده ای مشخص را نشان می دهد ) </vt:lpstr>
      <vt:lpstr>بور در اطراف هر اتم 7 لایه در نظر گرفت  با توجه به این نکته به نظر شما چند حالت برای برانگیختگی الکترون محتمل است ؟ چند احتمال برای بازگشت الکترون وجود دارد ؟ با توجه به پاسخ های شما ، چرا در طیف اتم هیدروژن تنها 4 خط وجود دارد ؟</vt:lpstr>
      <vt:lpstr>آیا با هر مقدار صعود از هر پله ای از نردبان میتوان به پله ای دیگر جا به جا شد؟  به نظر شما اگر مقدار انرژی دریافتی الکترون برای برانگیختگی برابر اختلاف انرژی دولایه نباشد( کمتر یا بیشتر باشد )، چه اتفاقی می افتد ؟</vt:lpstr>
      <vt:lpstr>به عبارتی ، مقدار انرژی برای جابه جایی الکترون با محدودیت مواجه است  چنین کمیّتی که تنها می‌تواند مقدارهایی گسسته را اختیار کند کمیّتی کوانتومی نامیده می شود  </vt:lpstr>
      <vt:lpstr>در مدل کوانتومی اتم با اصطلاح مهمِ لایه برخوردیم ، به این معنا که،الکترون ها در هر لایه ای که باشند در همه نقاط پیرامون هسته حضور می یابند اما در محدوده یاد شده احتمال حضور بیشتری دارند .</vt:lpstr>
      <vt:lpstr>به دوشکل زیر دقت کنید  </vt:lpstr>
      <vt:lpstr>به نظر شما چه سامانه ای پایدارتر است ؟  (پر انرژی – کم انرژی ) </vt:lpstr>
      <vt:lpstr>با توجه به پاسخ، به نظر شما اولین الکترون در اتم در کدام لایه قرار می گیرد ؟</vt:lpstr>
      <vt:lpstr>PowerPoint Presentation</vt:lpstr>
      <vt:lpstr>می دانیم سطح انرژی زیر لایه ها به ترتیب زیر است :</vt:lpstr>
      <vt:lpstr>گنجایش الکترونی زیرلایه ها را به عنوان چهار جملۀ نخست یک دنباله به صورت زیر در نظر بگیرید  </vt:lpstr>
      <vt:lpstr>در گذشته زیر لایه ها را با کمک حروف ویژه ای که  برای  توصیف خطوط طیفی به کار می رفت ، نشان می دادند . </vt:lpstr>
      <vt:lpstr>نماد هر زیر لایۀ معین با دو عدد کوانتومی اصلی (n) و فرعی(l) مشخص می شود ، به عبارت دیگر ،هر زیر لایه را می توان با نماد  nl  نمایش داد.</vt:lpstr>
      <vt:lpstr>می دانیم اعداد مجاز برای عدد کوانتومی اصلی                   می باشد . </vt:lpstr>
      <vt:lpstr>الکترو ن های موجود در یک اتم پیرامون هسته به گونۀ ویژ ای توزیع می شوند توزیعی که آرایش الکترونی اتم نامیده می شود .  </vt:lpstr>
      <vt:lpstr>آرایش الکترونی هلیم چگونه است ؟</vt:lpstr>
      <vt:lpstr>آرایش الکترونی اتم های زیر را بنویسید :</vt:lpstr>
      <vt:lpstr>دوباره به نمودار مربوط به سطح انرژی زیرلایه ها توجه کنید </vt:lpstr>
      <vt:lpstr>ترتیب پُرشدن زیرلایه ها را با قاعد ه ای به نام  آفبا بیان می کنند .</vt:lpstr>
      <vt:lpstr> چند نکته برای نوشتن آرایش الکترونی یک عنصر</vt:lpstr>
      <vt:lpstr> با توجه به موارد گفته شده ،ترتیب پُر شدن زیرلایه ها از ابتدا تا p۷ را به طور کامل بنویسید.</vt:lpstr>
      <vt:lpstr> اما آرایش الکترونی با ترتیب پر شدن متفاوت است ! به این تفاوت در اتم  ۵۵Cs  توجه کنید . </vt:lpstr>
      <vt:lpstr>راه دیگر برای نوشتن آرایش الکترونی ، روشی به نام روش فشرده است :</vt:lpstr>
      <vt:lpstr>برای آن که گروه و دورٖۀ یک اتم را از روی آرایش الکترونی آن تشخیص دهیم،به روش زیر عمل می کنیم.</vt:lpstr>
      <vt:lpstr>هنگام نوشتن آرایش الکترونی اتم به صورت فشرده ، بخش گسترده، لایۀ ظرفیت نام دارد.  ( مگر زیر لایۀ d  از قبل پُر شده ) به الکترون های لایۀ ظرفیت ، الکترون های ظرفیتی می گویند .</vt:lpstr>
      <vt:lpstr>تمرین</vt:lpstr>
      <vt:lpstr>تمرین</vt:lpstr>
      <vt:lpstr>آرایش الکترونی اتم  Cr24  را رسم کنید.</vt:lpstr>
      <vt:lpstr>آرایش الکترونی اتم  Cu29  را رسم کنید.</vt:lpstr>
      <vt:lpstr>اتم عنصرهایی که در گروه های شمارۀ 7 و 12جدول دوره ای جای دارند،  در شرایط مناسب به یون با دوبار مثبت تبدیل می شوند .آرایش یون را رسم کنید . </vt:lpstr>
      <vt:lpstr>به نظر شما آرایش الکترونی آنیون ها چگونه است ؟</vt:lpstr>
      <vt:lpstr>به نظر شما درعناصر چند گروه از جدول تناوبی ، زیرلایه  s در حال پر شدن است ؟ این عناصر در کدام گروه ها قرار دارند ؟ سئوال را در باره دیگر زیرلایه ها ( p, d , f )  پاسخ دهید . </vt:lpstr>
      <vt:lpstr> آیا روشی برای نمایش الکترون های ظرفیتی می شناسید ؟ </vt:lpstr>
      <vt:lpstr>با توجه به ساختار الکترون – نقطه ای عناصر  آیا می توان گفت ، عناصر دارای تعداد الکترون ظرفیتی برابر، هم گروه هستند ؟</vt:lpstr>
      <vt:lpstr>تعداد الکترون های منفرد در مدل الکترون نقطه ای  ظرفیت اتم را نشان می دهد</vt:lpstr>
      <vt:lpstr>جدول زیر را کامل کنید</vt:lpstr>
      <vt:lpstr>در دو مثال قبل دو       کنار هم قرار می گرفتند و چون نافلزات تمایل به         الکترون دارند ، الکترون دیگری را به سمت خود کشیده و الکترون ها  بین دو اتم       می شوند . به این نوع پیوند،                                  می گوییم</vt:lpstr>
      <vt:lpstr>چرا اکسیژن به صورت اتمی پایدار نیست ؟ چرا به صورت مولکولی پایدارمی گردد ؟ ( در طبیعت وجود دارد)</vt:lpstr>
      <vt:lpstr>ترکیب بین  (_9^)F و (_8^)O  کدام مولکول پایدار را ایجاد می کند ؟</vt:lpstr>
      <vt:lpstr>تمرین</vt:lpstr>
      <vt:lpstr>به نظر شما اگر دو اتم یکی فلز و دیگری نافلز مانند تصویر قبل کنار هم قرار گیرند ، چه اتفاقی می افتد ؟</vt:lpstr>
      <vt:lpstr>واکنش یک اتم سدیم و یک اتم کلر چگونه است ؟</vt:lpstr>
      <vt:lpstr>آیا در عمل،  یک یون تنها تحت اثر یک یون مخالف خود قرار می گیرد؟ </vt:lpstr>
      <vt:lpstr>آلومینیوم اکسید چگونه تشکیل می شود ؟</vt:lpstr>
      <vt:lpstr> تمرین</vt:lpstr>
      <vt:lpstr> در رابطه با عنصر Y20 به سئوالات زیر پاسخ دهید : آ .آرایش الکترونی آن چگونه است ؟ ب . این عنصربرای پایداری باید چه واکنشی انجام دهد ؟ پ . این کاتیون با بُرم ایجاد ترکیبی خنثی کرده است .فرمول شیمیایی و نام این ترکیب را بنویسید .</vt:lpstr>
      <vt:lpstr> تمرین</vt:lpstr>
      <vt:lpstr>نامگذاری ترکیبات یونی دوتایی</vt:lpstr>
      <vt:lpstr>خود را بسنجید </vt:lpstr>
      <vt:lpstr>خود را بسنجید </vt:lpstr>
      <vt:lpstr>به نظر شما ، چه رابطه ای بین ظرفیت اتم ها و تعداد ذرات در یک ترکیب وجود دارد ؟</vt:lpstr>
      <vt:lpstr>PowerPoint Presentation</vt:lpstr>
      <vt:lpst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 service</dc:creator>
  <cp:lastModifiedBy>Hamed</cp:lastModifiedBy>
  <cp:revision>254</cp:revision>
  <dcterms:created xsi:type="dcterms:W3CDTF">2016-06-18T14:18:34Z</dcterms:created>
  <dcterms:modified xsi:type="dcterms:W3CDTF">2019-08-25T07:38:34Z</dcterms:modified>
</cp:coreProperties>
</file>